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89" r:id="rId2"/>
    <p:sldId id="256" r:id="rId3"/>
    <p:sldId id="258" r:id="rId4"/>
    <p:sldId id="259" r:id="rId5"/>
    <p:sldId id="261" r:id="rId6"/>
    <p:sldId id="3090" r:id="rId7"/>
    <p:sldId id="3092" r:id="rId8"/>
    <p:sldId id="260" r:id="rId9"/>
    <p:sldId id="3081" r:id="rId10"/>
    <p:sldId id="3127" r:id="rId11"/>
    <p:sldId id="3112" r:id="rId12"/>
    <p:sldId id="3114" r:id="rId13"/>
    <p:sldId id="3115" r:id="rId14"/>
    <p:sldId id="3113" r:id="rId15"/>
    <p:sldId id="3116" r:id="rId16"/>
    <p:sldId id="3117" r:id="rId17"/>
    <p:sldId id="3118" r:id="rId18"/>
    <p:sldId id="3121" r:id="rId19"/>
    <p:sldId id="3120" r:id="rId20"/>
    <p:sldId id="3119" r:id="rId21"/>
    <p:sldId id="3078" r:id="rId22"/>
    <p:sldId id="3128" r:id="rId23"/>
    <p:sldId id="3080" r:id="rId24"/>
    <p:sldId id="264" r:id="rId25"/>
    <p:sldId id="257" r:id="rId26"/>
    <p:sldId id="3083" r:id="rId27"/>
    <p:sldId id="265" r:id="rId28"/>
    <p:sldId id="266" r:id="rId29"/>
    <p:sldId id="267" r:id="rId30"/>
    <p:sldId id="268" r:id="rId31"/>
    <p:sldId id="3076" r:id="rId32"/>
    <p:sldId id="3077" r:id="rId33"/>
    <p:sldId id="2984" r:id="rId34"/>
    <p:sldId id="3079" r:id="rId35"/>
    <p:sldId id="3100" r:id="rId36"/>
    <p:sldId id="3101" r:id="rId37"/>
    <p:sldId id="3102" r:id="rId38"/>
    <p:sldId id="3104" r:id="rId39"/>
    <p:sldId id="3122" r:id="rId40"/>
    <p:sldId id="3123" r:id="rId41"/>
    <p:sldId id="3105" r:id="rId42"/>
    <p:sldId id="3106" r:id="rId43"/>
    <p:sldId id="3124" r:id="rId44"/>
    <p:sldId id="291" r:id="rId45"/>
    <p:sldId id="3103" r:id="rId46"/>
    <p:sldId id="3107" r:id="rId47"/>
    <p:sldId id="3126" r:id="rId48"/>
    <p:sldId id="3110" r:id="rId49"/>
    <p:sldId id="3099" r:id="rId50"/>
    <p:sldId id="3125" r:id="rId51"/>
    <p:sldId id="3087" r:id="rId52"/>
    <p:sldId id="3084" r:id="rId53"/>
    <p:sldId id="3082" r:id="rId54"/>
    <p:sldId id="3086" r:id="rId55"/>
    <p:sldId id="3085" r:id="rId56"/>
    <p:sldId id="3089" r:id="rId57"/>
    <p:sldId id="308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43"/>
    <a:srgbClr val="FF6600"/>
    <a:srgbClr val="FF65FF"/>
    <a:srgbClr val="71FF71"/>
    <a:srgbClr val="FF6969"/>
    <a:srgbClr val="FF0000"/>
    <a:srgbClr val="00FF00"/>
    <a:srgbClr val="FF00FF"/>
    <a:srgbClr val="E3D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84896" autoAdjust="0"/>
  </p:normalViewPr>
  <p:slideViewPr>
    <p:cSldViewPr snapToGrid="0">
      <p:cViewPr varScale="1">
        <p:scale>
          <a:sx n="97" d="100"/>
          <a:sy n="97" d="100"/>
        </p:scale>
        <p:origin x="558" y="72"/>
      </p:cViewPr>
      <p:guideLst>
        <p:guide pos="3840"/>
        <p:guide pos="39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C3A4C-A7CD-4575-962F-4CEB0AB14761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45E92-2783-4EED-ABD6-D4E3CF5A3E5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52212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A8B-2A2B-4C7B-B1AB-F620926E0C81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7195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Overordnet</a:t>
            </a:r>
            <a:r>
              <a:rPr lang="en-US" dirty="0"/>
              <a:t> </a:t>
            </a:r>
            <a:r>
              <a:rPr lang="en-US" dirty="0" err="1"/>
              <a:t>overblik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tavle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Intro </a:t>
            </a:r>
            <a:r>
              <a:rPr lang="en-US" dirty="0" err="1"/>
              <a:t>til</a:t>
            </a:r>
            <a:r>
              <a:rPr lang="en-US" dirty="0"/>
              <a:t> PandemiX + </a:t>
            </a:r>
            <a:r>
              <a:rPr lang="en-US" dirty="0" err="1"/>
              <a:t>epidemiologi</a:t>
            </a:r>
            <a:r>
              <a:rPr lang="en-US" dirty="0"/>
              <a:t>: 5 </a:t>
            </a:r>
            <a:r>
              <a:rPr lang="en-US" dirty="0" err="1"/>
              <a:t>minutter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Excess mortality, </a:t>
            </a:r>
            <a:r>
              <a:rPr lang="en-US" dirty="0" err="1"/>
              <a:t>konceptuelt</a:t>
            </a:r>
            <a:r>
              <a:rPr lang="en-US" dirty="0"/>
              <a:t>/</a:t>
            </a:r>
            <a:r>
              <a:rPr lang="en-US" dirty="0" err="1"/>
              <a:t>eksempel</a:t>
            </a:r>
            <a:r>
              <a:rPr lang="en-US" dirty="0"/>
              <a:t>: 15 </a:t>
            </a:r>
            <a:r>
              <a:rPr lang="en-US" dirty="0" err="1"/>
              <a:t>minutter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SIR-model: 20 </a:t>
            </a:r>
            <a:r>
              <a:rPr lang="en-US" dirty="0" err="1"/>
              <a:t>minutter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Variantovergang</a:t>
            </a:r>
            <a:r>
              <a:rPr lang="en-US" dirty="0"/>
              <a:t> 15 </a:t>
            </a:r>
            <a:r>
              <a:rPr lang="en-US" dirty="0" err="1"/>
              <a:t>minutter</a:t>
            </a:r>
            <a:endParaRPr lang="en-US" dirty="0"/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r>
              <a:rPr lang="da-DK"/>
              <a:t>Total: 45 minutter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45E92-2783-4EED-ABD6-D4E3CF5A3E5D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712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A8B-2A2B-4C7B-B1AB-F620926E0C81}" type="slidenum">
              <a:rPr lang="da-DK" smtClean="0"/>
              <a:t>44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39729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endParaRPr lang="da-DK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CD433-B43E-443C-8846-71A370B7A124}" type="slidenum">
              <a:rPr lang="da-DK" smtClean="0"/>
              <a:t>45</a:t>
            </a:fld>
            <a:endParaRPr lang="da-DK"/>
          </a:p>
        </p:txBody>
      </p:sp>
      <p:sp>
        <p:nvSpPr>
          <p:cNvPr id="5" name="Pladsholder til sidehoved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da-DK"/>
              <a:t>RUC Kommunikation og Presse/ DMV</a:t>
            </a:r>
          </a:p>
        </p:txBody>
      </p:sp>
    </p:spTree>
    <p:extLst>
      <p:ext uri="{BB962C8B-B14F-4D97-AF65-F5344CB8AC3E}">
        <p14:creationId xmlns:p14="http://schemas.microsoft.com/office/powerpoint/2010/main" val="229885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Overordnet</a:t>
            </a:r>
            <a:r>
              <a:rPr lang="en-US" dirty="0"/>
              <a:t> </a:t>
            </a:r>
            <a:r>
              <a:rPr lang="en-US" dirty="0" err="1"/>
              <a:t>overblik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tavle</a:t>
            </a:r>
            <a:r>
              <a:rPr lang="en-US" dirty="0"/>
              <a:t>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Intro </a:t>
            </a:r>
            <a:r>
              <a:rPr lang="en-US" dirty="0" err="1"/>
              <a:t>til</a:t>
            </a:r>
            <a:r>
              <a:rPr lang="en-US" dirty="0"/>
              <a:t> PandemiX + </a:t>
            </a:r>
            <a:r>
              <a:rPr lang="en-US" dirty="0" err="1"/>
              <a:t>epidemiologi</a:t>
            </a:r>
            <a:r>
              <a:rPr lang="en-US" dirty="0"/>
              <a:t>: 5 </a:t>
            </a:r>
            <a:r>
              <a:rPr lang="en-US" dirty="0" err="1"/>
              <a:t>minutter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Excess mortality, </a:t>
            </a:r>
            <a:r>
              <a:rPr lang="en-US" dirty="0" err="1"/>
              <a:t>konceptuelt</a:t>
            </a:r>
            <a:r>
              <a:rPr lang="en-US" dirty="0"/>
              <a:t>/</a:t>
            </a:r>
            <a:r>
              <a:rPr lang="en-US" dirty="0" err="1"/>
              <a:t>eksempel</a:t>
            </a:r>
            <a:r>
              <a:rPr lang="en-US" dirty="0"/>
              <a:t>: 15 </a:t>
            </a:r>
            <a:r>
              <a:rPr lang="en-US" dirty="0" err="1"/>
              <a:t>minutter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SIR-model: 20 </a:t>
            </a:r>
            <a:r>
              <a:rPr lang="en-US" dirty="0" err="1"/>
              <a:t>minutter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Variantovergang</a:t>
            </a:r>
            <a:r>
              <a:rPr lang="en-US" dirty="0"/>
              <a:t> 15 </a:t>
            </a:r>
            <a:r>
              <a:rPr lang="en-US" dirty="0" err="1"/>
              <a:t>minutter</a:t>
            </a:r>
            <a:endParaRPr lang="en-US" dirty="0"/>
          </a:p>
          <a:p>
            <a:pPr marL="171450" indent="-171450">
              <a:buFontTx/>
              <a:buChar char="-"/>
            </a:pPr>
            <a:endParaRPr lang="da-DK" dirty="0"/>
          </a:p>
          <a:p>
            <a:pPr marL="0" indent="0">
              <a:buFontTx/>
              <a:buNone/>
            </a:pPr>
            <a:r>
              <a:rPr lang="da-DK"/>
              <a:t>Total: 45 minutter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45E92-2783-4EED-ABD6-D4E3CF5A3E5D}" type="slidenum">
              <a:rPr lang="da-DK" smtClean="0"/>
              <a:t>47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3067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45E92-2783-4EED-ABD6-D4E3CF5A3E5D}" type="slidenum">
              <a:rPr lang="da-DK" smtClean="0"/>
              <a:t>54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594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7218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1045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107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252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0020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1242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473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936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6175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3586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3114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6D52F-A3AF-4B74-88B9-EFAB3D2F5EEB}" type="datetimeFigureOut">
              <a:rPr lang="da-DK" smtClean="0"/>
              <a:t>28-09-2022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236DD-CD12-4BCA-B7CF-A63854AC69E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9922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rasmuspedersen.com/Interactive/ExcessCovid/index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smuspedersen.com/SIR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muspedersen.com/Interactive/SIR_gym_pakk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ruc.dk/srp-sop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ruc.dk/til-gymnasier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3.png"/><Relationship Id="rId4" Type="http://schemas.openxmlformats.org/officeDocument/2006/relationships/image" Target="../media/image3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7A509EE-EE62-4615-8D7F-1AFEDB696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76250"/>
            <a:ext cx="12334875" cy="822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5EA0EEF8-4CB8-476E-BC25-A0E5258D3449}"/>
              </a:ext>
            </a:extLst>
          </p:cNvPr>
          <p:cNvSpPr txBox="1"/>
          <p:nvPr/>
        </p:nvSpPr>
        <p:spPr>
          <a:xfrm>
            <a:off x="1406012" y="525382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5000" b="1" i="0" dirty="0">
                <a:solidFill>
                  <a:schemeClr val="bg1"/>
                </a:solidFill>
                <a:effectLst/>
                <a:latin typeface="The Wave"/>
              </a:rPr>
              <a:t>Velkommen til NAT-Dag</a:t>
            </a:r>
          </a:p>
          <a:p>
            <a:pPr algn="ctr"/>
            <a:r>
              <a:rPr lang="da-DK" sz="3000" b="1" dirty="0">
                <a:solidFill>
                  <a:schemeClr val="bg1"/>
                </a:solidFill>
                <a:latin typeface="The Wave"/>
              </a:rPr>
              <a:t>28. september, 2022</a:t>
            </a:r>
            <a:endParaRPr lang="da-DK" sz="3000" b="1" i="0" dirty="0">
              <a:solidFill>
                <a:schemeClr val="bg1"/>
              </a:solidFill>
              <a:effectLst/>
              <a:latin typeface="The Wave"/>
            </a:endParaRP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928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5A3EB-DE0D-C471-A57C-6B526590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F364B-9CA0-2DFC-4092-6EA8309DB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50011-A7C5-9321-54B1-B1611FD5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304800"/>
            <a:ext cx="109537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12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547EC4A-F473-D750-114B-525E38C64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3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74DC9CB-01C7-1356-CB19-232AC6C5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16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06470B7-9423-3ECF-9275-64DCA18C9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70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E6EAA07-A9DD-0AD4-AD48-2EE200834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8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BB6DA69-904B-A458-AF2E-AF751D3A7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5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81CB8AB-C8F0-CBFD-0086-E7EC8C3F1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42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42C5F6E-9DCD-B115-68C8-137DBF743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35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BDA0C0F-5B35-3266-94BB-27A4802E9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00" y="3471600"/>
            <a:ext cx="6700800" cy="33504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01DC8B5-2F24-9CE9-E67F-DA82454C3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00" y="57000"/>
            <a:ext cx="6700800" cy="33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6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BB6DA69-904B-A458-AF2E-AF751D3A7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5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0065-86F6-764E-C053-EC8EAAAECE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8000" b="1" dirty="0"/>
              <a:t>PandemiX centeret 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43759-89F7-C0C3-9A44-01F12F53A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sz="3200" dirty="0"/>
              <a:t>Forskning i pandemier, epidemier </a:t>
            </a:r>
            <a:br>
              <a:rPr lang="da-DK" sz="3200" dirty="0"/>
            </a:br>
            <a:r>
              <a:rPr lang="da-DK" sz="3200" dirty="0"/>
              <a:t>og matematisk epidemiologi</a:t>
            </a:r>
            <a:br>
              <a:rPr lang="da-DK" dirty="0"/>
            </a:br>
            <a:br>
              <a:rPr lang="da-DK" i="1" dirty="0"/>
            </a:br>
            <a:r>
              <a:rPr lang="da-DK" i="1" dirty="0"/>
              <a:t>Viggo Andreasen og Rasmus Kristoffer Pedersen</a:t>
            </a:r>
            <a:br>
              <a:rPr lang="da-DK" i="1" dirty="0"/>
            </a:br>
            <a:r>
              <a:rPr lang="da-DK" i="1" dirty="0"/>
              <a:t>Nat-dag på RUC – 28. september 2022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E2D410-DE74-324C-C3A4-94FF8CF0C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814" y="701104"/>
            <a:ext cx="2372222" cy="19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56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660D9D1-6F9F-5B4C-FF09-78E40C2E5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142995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45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3E76-CD00-2E8D-F13D-7089362D5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95925"/>
            <a:ext cx="10515600" cy="681038"/>
          </a:xfrm>
        </p:spPr>
        <p:txBody>
          <a:bodyPr/>
          <a:lstStyle/>
          <a:p>
            <a:pPr marL="0" indent="0">
              <a:buNone/>
            </a:pPr>
            <a:r>
              <a:rPr lang="da-DK" dirty="0">
                <a:hlinkClick r:id="rId2"/>
              </a:rPr>
              <a:t>https://www.rasmuspedersen.com/Interactive/ExcessCovid/index.html</a:t>
            </a:r>
            <a:r>
              <a:rPr lang="da-DK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279B7-85B0-D96D-3327-BFD400EDF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" r="1630"/>
          <a:stretch/>
        </p:blipFill>
        <p:spPr>
          <a:xfrm>
            <a:off x="3819525" y="1090613"/>
            <a:ext cx="4533900" cy="36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26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A9BC-5A3A-1B00-2B19-482A769A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06FED-6002-CC61-5F4B-35DA40846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93598-40CF-6EA4-9724-9D5C4E93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8587"/>
            <a:ext cx="106680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0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57BC-0115-B50A-94C7-615827F1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807075"/>
          </a:xfrm>
        </p:spPr>
        <p:txBody>
          <a:bodyPr>
            <a:normAutofit/>
          </a:bodyPr>
          <a:lstStyle/>
          <a:p>
            <a:pPr algn="ctr"/>
            <a:r>
              <a:rPr lang="da-DK" sz="7200" b="1" dirty="0"/>
              <a:t>Matematisk modellering</a:t>
            </a:r>
            <a:br>
              <a:rPr lang="da-DK" sz="7200" b="1" dirty="0"/>
            </a:br>
            <a:br>
              <a:rPr lang="da-DK" sz="7200" b="1" dirty="0"/>
            </a:br>
            <a:r>
              <a:rPr lang="da-DK" sz="4800" dirty="0"/>
              <a:t>Hvordan kan man matematisk beskrive hvordan et sygdomsudbrud udvikler sig?</a:t>
            </a:r>
            <a:endParaRPr lang="da-DK" sz="7200" b="1" dirty="0"/>
          </a:p>
        </p:txBody>
      </p:sp>
    </p:spTree>
    <p:extLst>
      <p:ext uri="{BB962C8B-B14F-4D97-AF65-F5344CB8AC3E}">
        <p14:creationId xmlns:p14="http://schemas.microsoft.com/office/powerpoint/2010/main" val="1175686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4386CE-1E06-4368-6B6D-67B663DA7E35}"/>
              </a:ext>
            </a:extLst>
          </p:cNvPr>
          <p:cNvSpPr/>
          <p:nvPr/>
        </p:nvSpPr>
        <p:spPr>
          <a:xfrm>
            <a:off x="3305175" y="263688"/>
            <a:ext cx="5581650" cy="3094176"/>
          </a:xfrm>
          <a:prstGeom prst="rect">
            <a:avLst/>
          </a:prstGeom>
          <a:solidFill>
            <a:srgbClr val="F0F0FF"/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24C45-E2F7-D186-0035-7250D4ED0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91" y="717878"/>
            <a:ext cx="1026470" cy="1026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F0FCD0-458D-8707-64B9-117D46982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91" y="2245126"/>
            <a:ext cx="1026470" cy="1026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4B7901-AD22-5CFB-EA91-B67877384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41" y="2254578"/>
            <a:ext cx="1026470" cy="1026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3EAA8-5770-DE93-EF9A-25CD4F373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41" y="717878"/>
            <a:ext cx="1026470" cy="10264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0F151C-3994-2135-A79E-83E3F2E9D5EB}"/>
              </a:ext>
            </a:extLst>
          </p:cNvPr>
          <p:cNvSpPr/>
          <p:nvPr/>
        </p:nvSpPr>
        <p:spPr>
          <a:xfrm>
            <a:off x="3305175" y="3714823"/>
            <a:ext cx="5581650" cy="2811106"/>
          </a:xfrm>
          <a:prstGeom prst="rect">
            <a:avLst/>
          </a:prstGeom>
          <a:solidFill>
            <a:srgbClr val="F0F0FF"/>
          </a:solidFill>
          <a:ln w="3810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F64179-9E0C-C82A-3A99-C7C3D49E3F9F}"/>
              </a:ext>
            </a:extLst>
          </p:cNvPr>
          <p:cNvGrpSpPr/>
          <p:nvPr/>
        </p:nvGrpSpPr>
        <p:grpSpPr>
          <a:xfrm>
            <a:off x="3996440" y="4780627"/>
            <a:ext cx="4199122" cy="1732690"/>
            <a:chOff x="937079" y="4019097"/>
            <a:chExt cx="4983843" cy="20564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0AE98D-A404-8855-54F1-E516D0B10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079" y="4857296"/>
              <a:ext cx="1218293" cy="121829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F7EDB2-D289-9A6B-2535-0FB6F5D18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629" y="4857295"/>
              <a:ext cx="1218293" cy="121829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555DE3-6BF1-CBD6-5D01-B67995F6D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855" y="4019097"/>
              <a:ext cx="1218290" cy="1218290"/>
            </a:xfrm>
            <a:prstGeom prst="rect">
              <a:avLst/>
            </a:prstGeom>
          </p:spPr>
        </p:pic>
        <p:cxnSp>
          <p:nvCxnSpPr>
            <p:cNvPr id="13" name="Elbow Connector 37">
              <a:extLst>
                <a:ext uri="{FF2B5EF4-FFF2-40B4-BE49-F238E27FC236}">
                  <a16:creationId xmlns:a16="http://schemas.microsoft.com/office/drawing/2014/main" id="{FDE44A9F-E3BF-3939-E0DC-D180499DA119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 flipV="1">
              <a:off x="2155372" y="5466442"/>
              <a:ext cx="2547257" cy="1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E9053C0-5533-C2E0-BC17-851EB59B7F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327" y="5903369"/>
            <a:ext cx="658576" cy="6585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98E41A-923A-A28F-31C7-F48458B6D9C6}"/>
              </a:ext>
            </a:extLst>
          </p:cNvPr>
          <p:cNvSpPr txBox="1"/>
          <p:nvPr/>
        </p:nvSpPr>
        <p:spPr>
          <a:xfrm>
            <a:off x="3206907" y="360919"/>
            <a:ext cx="577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/>
              <a:t>Videregivning af infektion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DE78C4-8129-B75F-254C-EA6660102441}"/>
              </a:ext>
            </a:extLst>
          </p:cNvPr>
          <p:cNvSpPr txBox="1"/>
          <p:nvPr/>
        </p:nvSpPr>
        <p:spPr>
          <a:xfrm>
            <a:off x="3206907" y="3697377"/>
            <a:ext cx="5778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2400" dirty="0"/>
              <a:t>Begrænset smitteperiode</a:t>
            </a:r>
            <a:br>
              <a:rPr lang="da-DK" sz="2400" dirty="0"/>
            </a:br>
            <a:r>
              <a:rPr lang="da-DK" sz="2400" dirty="0"/>
              <a:t>efterfulgt af immunitet</a:t>
            </a:r>
            <a:endParaRPr lang="en-US" sz="2400" dirty="0"/>
          </a:p>
        </p:txBody>
      </p:sp>
      <p:cxnSp>
        <p:nvCxnSpPr>
          <p:cNvPr id="17" name="Elbow Connector 18">
            <a:extLst>
              <a:ext uri="{FF2B5EF4-FFF2-40B4-BE49-F238E27FC236}">
                <a16:creationId xmlns:a16="http://schemas.microsoft.com/office/drawing/2014/main" id="{6C9E4AF4-D0B1-AFC3-E8DE-761C328BC004}"/>
              </a:ext>
            </a:extLst>
          </p:cNvPr>
          <p:cNvCxnSpPr>
            <a:cxnSpLocks/>
          </p:cNvCxnSpPr>
          <p:nvPr/>
        </p:nvCxnSpPr>
        <p:spPr>
          <a:xfrm>
            <a:off x="6095050" y="2165764"/>
            <a:ext cx="1250769" cy="602048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31">
            <a:extLst>
              <a:ext uri="{FF2B5EF4-FFF2-40B4-BE49-F238E27FC236}">
                <a16:creationId xmlns:a16="http://schemas.microsoft.com/office/drawing/2014/main" id="{EAB91934-96CB-272E-4E08-825498E28773}"/>
              </a:ext>
            </a:extLst>
          </p:cNvPr>
          <p:cNvCxnSpPr>
            <a:cxnSpLocks/>
          </p:cNvCxnSpPr>
          <p:nvPr/>
        </p:nvCxnSpPr>
        <p:spPr>
          <a:xfrm flipV="1">
            <a:off x="6095049" y="1231112"/>
            <a:ext cx="1250769" cy="585412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4">
            <a:extLst>
              <a:ext uri="{FF2B5EF4-FFF2-40B4-BE49-F238E27FC236}">
                <a16:creationId xmlns:a16="http://schemas.microsoft.com/office/drawing/2014/main" id="{D39C8F6C-E44D-02E5-4464-F244C0B3AA58}"/>
              </a:ext>
            </a:extLst>
          </p:cNvPr>
          <p:cNvCxnSpPr>
            <a:cxnSpLocks/>
          </p:cNvCxnSpPr>
          <p:nvPr/>
        </p:nvCxnSpPr>
        <p:spPr>
          <a:xfrm>
            <a:off x="4846182" y="1231112"/>
            <a:ext cx="1250768" cy="585412"/>
          </a:xfrm>
          <a:prstGeom prst="bentConnector3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8">
            <a:extLst>
              <a:ext uri="{FF2B5EF4-FFF2-40B4-BE49-F238E27FC236}">
                <a16:creationId xmlns:a16="http://schemas.microsoft.com/office/drawing/2014/main" id="{F649C44A-F465-CA84-8BC2-454D8F7657EF}"/>
              </a:ext>
            </a:extLst>
          </p:cNvPr>
          <p:cNvCxnSpPr>
            <a:cxnSpLocks/>
          </p:cNvCxnSpPr>
          <p:nvPr/>
        </p:nvCxnSpPr>
        <p:spPr>
          <a:xfrm flipV="1">
            <a:off x="4846182" y="2165764"/>
            <a:ext cx="1250768" cy="592596"/>
          </a:xfrm>
          <a:prstGeom prst="bentConnector3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80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4">
            <a:extLst>
              <a:ext uri="{FF2B5EF4-FFF2-40B4-BE49-F238E27FC236}">
                <a16:creationId xmlns:a16="http://schemas.microsoft.com/office/drawing/2014/main" id="{932637AD-8A98-EB7E-53E4-F80EFE86A462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7243156" y="3266901"/>
            <a:ext cx="1490750" cy="12700"/>
          </a:xfrm>
          <a:prstGeom prst="bentConnector3">
            <a:avLst>
              <a:gd name="adj1" fmla="val -32528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F38144F3-2EE3-7A2F-237E-0AC91C7B3D26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458094" y="3266901"/>
            <a:ext cx="1490750" cy="12700"/>
          </a:xfrm>
          <a:prstGeom prst="bentConnector3">
            <a:avLst>
              <a:gd name="adj1" fmla="val -7435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4ADB212F-DE8E-1EC1-FAFD-46B46CF5D522}"/>
              </a:ext>
            </a:extLst>
          </p:cNvPr>
          <p:cNvSpPr/>
          <p:nvPr/>
        </p:nvSpPr>
        <p:spPr>
          <a:xfrm>
            <a:off x="1163782" y="2759045"/>
            <a:ext cx="2294312" cy="1015712"/>
          </a:xfrm>
          <a:prstGeom prst="roundRect">
            <a:avLst/>
          </a:prstGeom>
          <a:solidFill>
            <a:srgbClr val="71FF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Modtagelige</a:t>
            </a:r>
            <a:br>
              <a:rPr kumimoji="0" lang="da-DK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a-DK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(Susceptible)</a:t>
            </a: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1BAA426C-5344-DA11-4EEE-038A97F081C9}"/>
              </a:ext>
            </a:extLst>
          </p:cNvPr>
          <p:cNvSpPr/>
          <p:nvPr/>
        </p:nvSpPr>
        <p:spPr>
          <a:xfrm>
            <a:off x="4948844" y="2759045"/>
            <a:ext cx="2294312" cy="1015712"/>
          </a:xfrm>
          <a:prstGeom prst="roundRect">
            <a:avLst/>
          </a:prstGeom>
          <a:solidFill>
            <a:srgbClr val="FF6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Inficerede</a:t>
            </a:r>
            <a:br>
              <a:rPr kumimoji="0" lang="da-DK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a-DK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(Infectious)</a:t>
            </a: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8">
            <a:extLst>
              <a:ext uri="{FF2B5EF4-FFF2-40B4-BE49-F238E27FC236}">
                <a16:creationId xmlns:a16="http://schemas.microsoft.com/office/drawing/2014/main" id="{EC08E5B6-1A79-C884-CC88-2D381F7A46AC}"/>
              </a:ext>
            </a:extLst>
          </p:cNvPr>
          <p:cNvSpPr/>
          <p:nvPr/>
        </p:nvSpPr>
        <p:spPr>
          <a:xfrm>
            <a:off x="8733906" y="2759045"/>
            <a:ext cx="2294312" cy="1015712"/>
          </a:xfrm>
          <a:prstGeom prst="roundRect">
            <a:avLst/>
          </a:prstGeom>
          <a:solidFill>
            <a:srgbClr val="FF65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Immune</a:t>
            </a:r>
            <a:b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a-DK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da-DK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Recovered</a:t>
            </a:r>
            <a:r>
              <a:rPr kumimoji="0" lang="da-DK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C4AF1B-0D99-1601-6652-D0F0EEEE77E6}"/>
              </a:ext>
            </a:extLst>
          </p:cNvPr>
          <p:cNvSpPr txBox="1"/>
          <p:nvPr/>
        </p:nvSpPr>
        <p:spPr>
          <a:xfrm>
            <a:off x="3613265" y="2882926"/>
            <a:ext cx="118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Smitte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96CF7-8B75-60F0-E55E-3BDEA3203189}"/>
              </a:ext>
            </a:extLst>
          </p:cNvPr>
          <p:cNvSpPr txBox="1"/>
          <p:nvPr/>
        </p:nvSpPr>
        <p:spPr>
          <a:xfrm>
            <a:off x="7320741" y="2667483"/>
            <a:ext cx="1335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Overstået sygdomsforløb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8" name="Elbow Connector 10">
            <a:extLst>
              <a:ext uri="{FF2B5EF4-FFF2-40B4-BE49-F238E27FC236}">
                <a16:creationId xmlns:a16="http://schemas.microsoft.com/office/drawing/2014/main" id="{754C8BAE-8E6E-1D25-7EFC-AD59B3C5DD53}"/>
              </a:ext>
            </a:extLst>
          </p:cNvPr>
          <p:cNvCxnSpPr>
            <a:stCxn id="14" idx="2"/>
          </p:cNvCxnSpPr>
          <p:nvPr/>
        </p:nvCxnSpPr>
        <p:spPr>
          <a:xfrm rot="5400000" flipH="1">
            <a:off x="5030830" y="2709587"/>
            <a:ext cx="237808" cy="1892532"/>
          </a:xfrm>
          <a:prstGeom prst="bentConnector4">
            <a:avLst>
              <a:gd name="adj1" fmla="val -96128"/>
              <a:gd name="adj2" fmla="val 100103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32160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4">
            <a:extLst>
              <a:ext uri="{FF2B5EF4-FFF2-40B4-BE49-F238E27FC236}">
                <a16:creationId xmlns:a16="http://schemas.microsoft.com/office/drawing/2014/main" id="{932637AD-8A98-EB7E-53E4-F80EFE86A462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7243156" y="3266901"/>
            <a:ext cx="1490750" cy="12700"/>
          </a:xfrm>
          <a:prstGeom prst="bentConnector3">
            <a:avLst>
              <a:gd name="adj1" fmla="val -32528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F38144F3-2EE3-7A2F-237E-0AC91C7B3D26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458094" y="3266901"/>
            <a:ext cx="1490750" cy="12700"/>
          </a:xfrm>
          <a:prstGeom prst="bentConnector3">
            <a:avLst>
              <a:gd name="adj1" fmla="val -7435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4ADB212F-DE8E-1EC1-FAFD-46B46CF5D522}"/>
              </a:ext>
            </a:extLst>
          </p:cNvPr>
          <p:cNvSpPr/>
          <p:nvPr/>
        </p:nvSpPr>
        <p:spPr>
          <a:xfrm>
            <a:off x="1163782" y="2759045"/>
            <a:ext cx="2294312" cy="1015712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Modtagelige</a:t>
            </a:r>
            <a:br>
              <a:rPr kumimoji="0" lang="da-DK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a-DK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(Susceptible)</a:t>
            </a: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1BAA426C-5344-DA11-4EEE-038A97F081C9}"/>
              </a:ext>
            </a:extLst>
          </p:cNvPr>
          <p:cNvSpPr/>
          <p:nvPr/>
        </p:nvSpPr>
        <p:spPr>
          <a:xfrm>
            <a:off x="4948844" y="2759045"/>
            <a:ext cx="2294312" cy="1015712"/>
          </a:xfrm>
          <a:prstGeom prst="roundRect">
            <a:avLst/>
          </a:prstGeom>
          <a:solidFill>
            <a:srgbClr val="FA8A8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Inficerede</a:t>
            </a:r>
            <a:br>
              <a:rPr kumimoji="0" lang="da-DK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a-DK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(Infectious)</a:t>
            </a: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8">
            <a:extLst>
              <a:ext uri="{FF2B5EF4-FFF2-40B4-BE49-F238E27FC236}">
                <a16:creationId xmlns:a16="http://schemas.microsoft.com/office/drawing/2014/main" id="{EC08E5B6-1A79-C884-CC88-2D381F7A46AC}"/>
              </a:ext>
            </a:extLst>
          </p:cNvPr>
          <p:cNvSpPr/>
          <p:nvPr/>
        </p:nvSpPr>
        <p:spPr>
          <a:xfrm>
            <a:off x="8733906" y="2759045"/>
            <a:ext cx="2294312" cy="1015712"/>
          </a:xfrm>
          <a:prstGeom prst="round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Immune</a:t>
            </a:r>
            <a:br>
              <a:rPr kumimoji="0" lang="da-DK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a-DK" sz="1800" b="0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(Recovered)</a:t>
            </a:r>
            <a:endParaRPr kumimoji="0" lang="en-US" sz="1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C4AF1B-0D99-1601-6652-D0F0EEEE77E6}"/>
              </a:ext>
            </a:extLst>
          </p:cNvPr>
          <p:cNvSpPr txBox="1"/>
          <p:nvPr/>
        </p:nvSpPr>
        <p:spPr>
          <a:xfrm>
            <a:off x="3613265" y="2882926"/>
            <a:ext cx="118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Smitte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96CF7-8B75-60F0-E55E-3BDEA3203189}"/>
              </a:ext>
            </a:extLst>
          </p:cNvPr>
          <p:cNvSpPr txBox="1"/>
          <p:nvPr/>
        </p:nvSpPr>
        <p:spPr>
          <a:xfrm>
            <a:off x="7320741" y="2667483"/>
            <a:ext cx="1335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Overstået sygdomsforløb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8" name="Elbow Connector 10">
            <a:extLst>
              <a:ext uri="{FF2B5EF4-FFF2-40B4-BE49-F238E27FC236}">
                <a16:creationId xmlns:a16="http://schemas.microsoft.com/office/drawing/2014/main" id="{754C8BAE-8E6E-1D25-7EFC-AD59B3C5DD53}"/>
              </a:ext>
            </a:extLst>
          </p:cNvPr>
          <p:cNvCxnSpPr>
            <a:stCxn id="14" idx="2"/>
          </p:cNvCxnSpPr>
          <p:nvPr/>
        </p:nvCxnSpPr>
        <p:spPr>
          <a:xfrm rot="5400000" flipH="1">
            <a:off x="5030830" y="2709587"/>
            <a:ext cx="237808" cy="1892532"/>
          </a:xfrm>
          <a:prstGeom prst="bentConnector4">
            <a:avLst>
              <a:gd name="adj1" fmla="val -96128"/>
              <a:gd name="adj2" fmla="val 100103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10C58C5-4AEC-CE21-1E2A-912C35AC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58" y="5081706"/>
            <a:ext cx="5413611" cy="103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05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56" y="322226"/>
            <a:ext cx="6240088" cy="4667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6342" y="5378335"/>
            <a:ext cx="699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hlinkClick r:id="rId3"/>
              </a:rPr>
              <a:t>https://rasmuspedersen.com/SIR</a:t>
            </a:r>
            <a:r>
              <a:rPr lang="en-US" sz="3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6346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34051" y="980902"/>
                <a:ext cx="5003223" cy="47374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𝜷</m:t>
                      </m:r>
                      <m:f>
                        <m:fPr>
                          <m:ctrlPr>
                            <a:rPr lang="da-DK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𝑺𝑰</m:t>
                          </m:r>
                        </m:num>
                        <m:den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𝒅𝑰</m:t>
                          </m:r>
                        </m:num>
                        <m:den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𝜷</m:t>
                      </m:r>
                      <m:f>
                        <m:fPr>
                          <m:ctrlPr>
                            <a:rPr lang="da-DK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𝑺𝑰</m:t>
                          </m:r>
                        </m:num>
                        <m:den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  <m:oMath xmlns:m="http://schemas.openxmlformats.org/officeDocument/2006/math"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𝒅𝑹</m:t>
                          </m:r>
                        </m:num>
                        <m:den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051" y="980902"/>
                <a:ext cx="5003223" cy="4737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09E46D9E-BCAD-47A4-953A-518627EB3213}"/>
              </a:ext>
            </a:extLst>
          </p:cNvPr>
          <p:cNvSpPr/>
          <p:nvPr/>
        </p:nvSpPr>
        <p:spPr>
          <a:xfrm>
            <a:off x="5879056" y="2701385"/>
            <a:ext cx="864358" cy="84161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42D4C-CCA2-B01D-6660-82667E8A4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47" y="2580243"/>
            <a:ext cx="5413611" cy="108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69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7091"/>
            <a:ext cx="12192000" cy="608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6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D607-FC94-8506-BF28-45F1E87D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Epidemiologi?</a:t>
            </a:r>
          </a:p>
        </p:txBody>
      </p:sp>
      <p:grpSp>
        <p:nvGrpSpPr>
          <p:cNvPr id="4" name="Gruppe 20">
            <a:extLst>
              <a:ext uri="{FF2B5EF4-FFF2-40B4-BE49-F238E27FC236}">
                <a16:creationId xmlns:a16="http://schemas.microsoft.com/office/drawing/2014/main" id="{D434F143-BCB3-BE42-AF62-D17358A4D202}"/>
              </a:ext>
            </a:extLst>
          </p:cNvPr>
          <p:cNvGrpSpPr/>
          <p:nvPr/>
        </p:nvGrpSpPr>
        <p:grpSpPr>
          <a:xfrm>
            <a:off x="757850" y="2382563"/>
            <a:ext cx="7729631" cy="2730895"/>
            <a:chOff x="650843" y="1554579"/>
            <a:chExt cx="8030258" cy="2971856"/>
          </a:xfrm>
        </p:grpSpPr>
        <p:pic>
          <p:nvPicPr>
            <p:cNvPr id="5" name="Billede 2">
              <a:extLst>
                <a:ext uri="{FF2B5EF4-FFF2-40B4-BE49-F238E27FC236}">
                  <a16:creationId xmlns:a16="http://schemas.microsoft.com/office/drawing/2014/main" id="{706E3099-6155-020C-72CF-BFF586859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190"/>
            <a:stretch/>
          </p:blipFill>
          <p:spPr>
            <a:xfrm>
              <a:off x="1082343" y="1966594"/>
              <a:ext cx="6556017" cy="2399622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6" name="Lige pilforbindelse 7">
              <a:extLst>
                <a:ext uri="{FF2B5EF4-FFF2-40B4-BE49-F238E27FC236}">
                  <a16:creationId xmlns:a16="http://schemas.microsoft.com/office/drawing/2014/main" id="{3054FF7B-5E20-111B-60F6-B70818FDBEB6}"/>
                </a:ext>
              </a:extLst>
            </p:cNvPr>
            <p:cNvCxnSpPr/>
            <p:nvPr/>
          </p:nvCxnSpPr>
          <p:spPr>
            <a:xfrm flipV="1">
              <a:off x="1082344" y="1657688"/>
              <a:ext cx="0" cy="245251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Lige pilforbindelse 11">
              <a:extLst>
                <a:ext uri="{FF2B5EF4-FFF2-40B4-BE49-F238E27FC236}">
                  <a16:creationId xmlns:a16="http://schemas.microsoft.com/office/drawing/2014/main" id="{52C00C89-AFB7-DC37-68A1-82C8FAE8F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2344" y="4110199"/>
              <a:ext cx="6733897" cy="1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Lige forbindelse 13">
              <a:extLst>
                <a:ext uri="{FF2B5EF4-FFF2-40B4-BE49-F238E27FC236}">
                  <a16:creationId xmlns:a16="http://schemas.microsoft.com/office/drawing/2014/main" id="{4CF5B785-EB9A-1080-07F6-BF1F9FED8D59}"/>
                </a:ext>
              </a:extLst>
            </p:cNvPr>
            <p:cNvCxnSpPr>
              <a:cxnSpLocks/>
            </p:cNvCxnSpPr>
            <p:nvPr/>
          </p:nvCxnSpPr>
          <p:spPr>
            <a:xfrm>
              <a:off x="1082344" y="3011199"/>
              <a:ext cx="6458323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kstfelt 15">
              <a:extLst>
                <a:ext uri="{FF2B5EF4-FFF2-40B4-BE49-F238E27FC236}">
                  <a16:creationId xmlns:a16="http://schemas.microsoft.com/office/drawing/2014/main" id="{5101C9A4-C2DA-39B1-121A-F51BE0ADF72D}"/>
                </a:ext>
              </a:extLst>
            </p:cNvPr>
            <p:cNvSpPr txBox="1"/>
            <p:nvPr/>
          </p:nvSpPr>
          <p:spPr>
            <a:xfrm rot="16200000">
              <a:off x="-502660" y="2708082"/>
              <a:ext cx="2658728" cy="351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600" dirty="0"/>
                <a:t>Antal COVID-19 tilfælde</a:t>
              </a:r>
            </a:p>
          </p:txBody>
        </p:sp>
        <p:sp>
          <p:nvSpPr>
            <p:cNvPr id="10" name="Tekstfelt 17">
              <a:extLst>
                <a:ext uri="{FF2B5EF4-FFF2-40B4-BE49-F238E27FC236}">
                  <a16:creationId xmlns:a16="http://schemas.microsoft.com/office/drawing/2014/main" id="{B41B8C5B-B9F1-D791-155F-E6FEA8F2CF87}"/>
                </a:ext>
              </a:extLst>
            </p:cNvPr>
            <p:cNvSpPr txBox="1"/>
            <p:nvPr/>
          </p:nvSpPr>
          <p:spPr>
            <a:xfrm>
              <a:off x="2327920" y="4158009"/>
              <a:ext cx="3967169" cy="3684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sz="1600" dirty="0"/>
                <a:t>Tid siden det første tilfælde af COVID-19</a:t>
              </a:r>
            </a:p>
          </p:txBody>
        </p:sp>
        <p:sp>
          <p:nvSpPr>
            <p:cNvPr id="12" name="Tekstfelt 23">
              <a:extLst>
                <a:ext uri="{FF2B5EF4-FFF2-40B4-BE49-F238E27FC236}">
                  <a16:creationId xmlns:a16="http://schemas.microsoft.com/office/drawing/2014/main" id="{823C5E2E-5D3B-7375-A976-593D536A5F0F}"/>
                </a:ext>
              </a:extLst>
            </p:cNvPr>
            <p:cNvSpPr txBox="1"/>
            <p:nvPr/>
          </p:nvSpPr>
          <p:spPr>
            <a:xfrm>
              <a:off x="4280444" y="2609279"/>
              <a:ext cx="4400657" cy="4019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a-DK" i="1" dirty="0"/>
                <a:t>Hospitalskapacitet   </a:t>
              </a:r>
            </a:p>
          </p:txBody>
        </p:sp>
      </p:grpSp>
      <p:pic>
        <p:nvPicPr>
          <p:cNvPr id="13" name="Billede 1">
            <a:extLst>
              <a:ext uri="{FF2B5EF4-FFF2-40B4-BE49-F238E27FC236}">
                <a16:creationId xmlns:a16="http://schemas.microsoft.com/office/drawing/2014/main" id="{C9DEB9FA-E9D7-ECAD-4775-BF5A4BF05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92" y="4204120"/>
            <a:ext cx="2012724" cy="769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3ACF41-2957-9E61-B6A9-0C2DBFE13174}"/>
              </a:ext>
            </a:extLst>
          </p:cNvPr>
          <p:cNvSpPr txBox="1"/>
          <p:nvPr/>
        </p:nvSpPr>
        <p:spPr>
          <a:xfrm>
            <a:off x="1820917" y="3006616"/>
            <a:ext cx="1207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b="1" dirty="0">
                <a:solidFill>
                  <a:schemeClr val="bg1"/>
                </a:solidFill>
              </a:rPr>
              <a:t>Uden foranstaltninger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2AAC2-CDB7-4448-4B9B-1ED746376CC9}"/>
              </a:ext>
            </a:extLst>
          </p:cNvPr>
          <p:cNvSpPr txBox="1"/>
          <p:nvPr/>
        </p:nvSpPr>
        <p:spPr>
          <a:xfrm>
            <a:off x="3475885" y="3896422"/>
            <a:ext cx="177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200" b="1" dirty="0">
                <a:solidFill>
                  <a:schemeClr val="bg1"/>
                </a:solidFill>
              </a:rPr>
              <a:t>Med foranstaltninger</a:t>
            </a:r>
          </a:p>
        </p:txBody>
      </p:sp>
      <p:pic>
        <p:nvPicPr>
          <p:cNvPr id="3074" name="Picture 2" descr="Sundhedsminister Magnus Heunicke bruger planchen med de to kurver til at illustrere smitteudviklingen ved et pressemøde i Statsministeriet. Foto: Martin Sylvest/Ritzau Scanpix">
            <a:extLst>
              <a:ext uri="{FF2B5EF4-FFF2-40B4-BE49-F238E27FC236}">
                <a16:creationId xmlns:a16="http://schemas.microsoft.com/office/drawing/2014/main" id="{B985DBC2-75A3-9BEC-91B5-837513EB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7532537" cy="425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9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51" y="49323"/>
            <a:ext cx="6667898" cy="675935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6BA74B-29D3-6123-DD00-07315148B8F9}"/>
              </a:ext>
            </a:extLst>
          </p:cNvPr>
          <p:cNvSpPr/>
          <p:nvPr/>
        </p:nvSpPr>
        <p:spPr>
          <a:xfrm>
            <a:off x="1190625" y="3752851"/>
            <a:ext cx="9258300" cy="261938"/>
          </a:xfrm>
          <a:prstGeom prst="rect">
            <a:avLst/>
          </a:prstGeom>
          <a:solidFill>
            <a:srgbClr val="E3D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7027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8" y="49323"/>
            <a:ext cx="6667898" cy="6759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51C91B-5E33-495A-B080-45C2D7E2F251}"/>
                  </a:ext>
                </a:extLst>
              </p:cNvPr>
              <p:cNvSpPr txBox="1"/>
              <p:nvPr/>
            </p:nvSpPr>
            <p:spPr>
              <a:xfrm>
                <a:off x="6918145" y="1052620"/>
                <a:ext cx="5003223" cy="47374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𝜷</m:t>
                      </m:r>
                      <m:f>
                        <m:fPr>
                          <m:ctrlPr>
                            <a:rPr lang="da-DK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𝑺𝑰</m:t>
                          </m:r>
                        </m:num>
                        <m:den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𝒅𝑰</m:t>
                          </m:r>
                        </m:num>
                        <m:den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𝜷</m:t>
                      </m:r>
                      <m:f>
                        <m:fPr>
                          <m:ctrlPr>
                            <a:rPr lang="da-DK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𝑺𝑰</m:t>
                          </m:r>
                        </m:num>
                        <m:den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  <m:oMath xmlns:m="http://schemas.openxmlformats.org/officeDocument/2006/math"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𝒅𝑹</m:t>
                          </m:r>
                        </m:num>
                        <m:den>
                          <m:r>
                            <a:rPr lang="da-DK" sz="40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da-DK" sz="40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D51C91B-5E33-495A-B080-45C2D7E2F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145" y="1052620"/>
                <a:ext cx="5003223" cy="47374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B485A199-4F13-42C7-B27A-5BF0F45E0216}"/>
              </a:ext>
            </a:extLst>
          </p:cNvPr>
          <p:cNvSpPr/>
          <p:nvPr/>
        </p:nvSpPr>
        <p:spPr>
          <a:xfrm>
            <a:off x="9242611" y="1402977"/>
            <a:ext cx="699248" cy="6992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BF28E6-5A9F-4392-AAD2-3D73509F9941}"/>
              </a:ext>
            </a:extLst>
          </p:cNvPr>
          <p:cNvSpPr/>
          <p:nvPr/>
        </p:nvSpPr>
        <p:spPr>
          <a:xfrm>
            <a:off x="8794376" y="3142129"/>
            <a:ext cx="699248" cy="6992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383192-2646-4304-9190-2E5B2F183365}"/>
              </a:ext>
            </a:extLst>
          </p:cNvPr>
          <p:cNvSpPr/>
          <p:nvPr/>
        </p:nvSpPr>
        <p:spPr>
          <a:xfrm>
            <a:off x="10282517" y="3213846"/>
            <a:ext cx="699248" cy="699248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1E23B7-2627-4107-B6F3-D6155824DF37}"/>
              </a:ext>
            </a:extLst>
          </p:cNvPr>
          <p:cNvSpPr/>
          <p:nvPr/>
        </p:nvSpPr>
        <p:spPr>
          <a:xfrm>
            <a:off x="8892987" y="4961963"/>
            <a:ext cx="699248" cy="699248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84AD2B-AA01-6AE7-5B87-1D198720FCC3}"/>
              </a:ext>
            </a:extLst>
          </p:cNvPr>
          <p:cNvSpPr/>
          <p:nvPr/>
        </p:nvSpPr>
        <p:spPr>
          <a:xfrm>
            <a:off x="-1057275" y="3752851"/>
            <a:ext cx="8105775" cy="261938"/>
          </a:xfrm>
          <a:prstGeom prst="rect">
            <a:avLst/>
          </a:prstGeom>
          <a:solidFill>
            <a:srgbClr val="E3D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9754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93" y="415636"/>
            <a:ext cx="7379814" cy="36825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7881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hlinkClick r:id="rId3"/>
              </a:rPr>
              <a:t>https://www.rasmuspedersen.com/Interactive/SIR_gym_pakke/</a:t>
            </a:r>
            <a:r>
              <a:rPr lang="en-US" sz="3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6183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1F0C066-0D69-4D8C-B0E3-56645DB88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968" y="217228"/>
            <a:ext cx="9589825" cy="637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13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57BC-0115-B50A-94C7-615827F1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974715"/>
          </a:xfrm>
        </p:spPr>
        <p:txBody>
          <a:bodyPr>
            <a:normAutofit/>
          </a:bodyPr>
          <a:lstStyle/>
          <a:p>
            <a:pPr algn="ctr"/>
            <a:r>
              <a:rPr lang="da-DK" sz="7200" b="1" dirty="0"/>
              <a:t>Antigentest</a:t>
            </a:r>
            <a:br>
              <a:rPr lang="da-DK" sz="7200" b="1" dirty="0"/>
            </a:br>
            <a:br>
              <a:rPr lang="da-DK" sz="7200" b="1" dirty="0"/>
            </a:br>
            <a:r>
              <a:rPr lang="da-DK" sz="5400" dirty="0"/>
              <a:t>Kan man vurdere hvor mange der er smittede i samfundet ved hjælp af antigentest</a:t>
            </a:r>
            <a:endParaRPr lang="da-DK" sz="7200" b="1" dirty="0"/>
          </a:p>
        </p:txBody>
      </p:sp>
    </p:spTree>
    <p:extLst>
      <p:ext uri="{BB962C8B-B14F-4D97-AF65-F5344CB8AC3E}">
        <p14:creationId xmlns:p14="http://schemas.microsoft.com/office/powerpoint/2010/main" val="2874938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04DB-7CA7-F0AE-C8DC-06592A9C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Kvalitet af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D1B5-64A2-AAFE-2668-ECFFC215C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130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b="1" dirty="0"/>
              <a:t>Sensitivitet:</a:t>
            </a:r>
          </a:p>
          <a:p>
            <a:pPr marL="0" indent="0">
              <a:buNone/>
            </a:pPr>
            <a:r>
              <a:rPr lang="da-DK" dirty="0"/>
              <a:t>	Hvis man er smittet, </a:t>
            </a:r>
            <a:br>
              <a:rPr lang="da-DK" dirty="0"/>
            </a:br>
            <a:r>
              <a:rPr lang="da-DK" dirty="0"/>
              <a:t>	hvad er sandsynligheden for at man tester positiv?</a:t>
            </a:r>
          </a:p>
          <a:p>
            <a:pPr marL="0" indent="0">
              <a:buNone/>
            </a:pPr>
            <a:br>
              <a:rPr lang="da-DK" i="1" dirty="0"/>
            </a:br>
            <a:r>
              <a:rPr lang="da-DK" i="1" dirty="0"/>
              <a:t>	For antigentest: 55%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b="1" dirty="0"/>
              <a:t>Specificitet:</a:t>
            </a:r>
          </a:p>
          <a:p>
            <a:pPr marL="0" indent="0">
              <a:buNone/>
            </a:pPr>
            <a:r>
              <a:rPr lang="da-DK" dirty="0"/>
              <a:t>	Hvis man ikke er smittet, </a:t>
            </a:r>
            <a:br>
              <a:rPr lang="da-DK" dirty="0"/>
            </a:br>
            <a:r>
              <a:rPr lang="da-DK" dirty="0"/>
              <a:t>	hvad er sandsynligheden for at man tester negativ?</a:t>
            </a:r>
            <a:br>
              <a:rPr lang="da-DK" dirty="0"/>
            </a:br>
            <a:endParaRPr lang="da-DK" dirty="0"/>
          </a:p>
          <a:p>
            <a:pPr marL="0" indent="0">
              <a:buNone/>
            </a:pPr>
            <a:r>
              <a:rPr lang="da-DK" dirty="0"/>
              <a:t>	</a:t>
            </a:r>
            <a:r>
              <a:rPr lang="da-DK" i="1" dirty="0"/>
              <a:t>For antigentest: 99,95%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604410-A901-73B4-68EF-A8B9812A0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62964"/>
              </p:ext>
            </p:extLst>
          </p:nvPr>
        </p:nvGraphicFramePr>
        <p:xfrm>
          <a:off x="9151200" y="2636894"/>
          <a:ext cx="2707200" cy="27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400">
                  <a:extLst>
                    <a:ext uri="{9D8B030D-6E8A-4147-A177-3AD203B41FA5}">
                      <a16:colId xmlns:a16="http://schemas.microsoft.com/office/drawing/2014/main" val="1670882515"/>
                    </a:ext>
                  </a:extLst>
                </a:gridCol>
                <a:gridCol w="902400">
                  <a:extLst>
                    <a:ext uri="{9D8B030D-6E8A-4147-A177-3AD203B41FA5}">
                      <a16:colId xmlns:a16="http://schemas.microsoft.com/office/drawing/2014/main" val="4138914111"/>
                    </a:ext>
                  </a:extLst>
                </a:gridCol>
                <a:gridCol w="902400">
                  <a:extLst>
                    <a:ext uri="{9D8B030D-6E8A-4147-A177-3AD203B41FA5}">
                      <a16:colId xmlns:a16="http://schemas.microsoft.com/office/drawing/2014/main" val="1689926091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algn="ctr"/>
                      <a:endParaRPr lang="da-DK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Smittet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Rask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913636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Positiv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i="1" dirty="0">
                          <a:solidFill>
                            <a:srgbClr val="C00000"/>
                          </a:solidFill>
                        </a:rPr>
                        <a:t>0,05%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25248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da-DK" dirty="0"/>
                        <a:t>Negativ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i="1" dirty="0">
                          <a:solidFill>
                            <a:srgbClr val="C00000"/>
                          </a:solidFill>
                        </a:rPr>
                        <a:t>45%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a-DK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99,95%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96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70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CBDD-02D4-BC4C-D21B-1E3355D5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200" dirty="0"/>
              <a:t>Sandsynligheden for at en tilfældig person tester positiv?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83B21-3C77-CF51-2EF9-6C63ABB16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a-DK" dirty="0"/>
                  <a:t>Sandsynligheden for at være smittet kendes ikke.</a:t>
                </a:r>
              </a:p>
              <a:p>
                <a:pPr marL="0" indent="0">
                  <a:buNone/>
                </a:pPr>
                <a:r>
                  <a:rPr lang="da-DK" dirty="0"/>
                  <a:t>Lad os kalde den ubekendte for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a-DK" dirty="0"/>
              </a:p>
              <a:p>
                <a:pPr marL="0" indent="0">
                  <a:buNone/>
                </a:pPr>
                <a:br>
                  <a:rPr lang="da-DK" dirty="0"/>
                </a:br>
                <a:r>
                  <a:rPr lang="da-DK" dirty="0"/>
                  <a:t>Sensitivitet: 55%</a:t>
                </a:r>
                <a:br>
                  <a:rPr lang="da-DK" dirty="0"/>
                </a:br>
                <a:r>
                  <a:rPr lang="da-DK" dirty="0"/>
                  <a:t>Specificitet: 99,95%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83B21-3C77-CF51-2EF9-6C63ABB16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3826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3CB1-CB60-94F7-F7CB-7DBEE60F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Eksempler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1F9D6-B110-700D-D81F-8D66C9419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a-DK" dirty="0"/>
              <a:t>12. April, 2021:</a:t>
            </a:r>
          </a:p>
          <a:p>
            <a:pPr marL="0" indent="0">
              <a:buNone/>
            </a:pPr>
            <a:r>
              <a:rPr lang="da-DK" dirty="0"/>
              <a:t>	306.286 antigentests</a:t>
            </a:r>
            <a:br>
              <a:rPr lang="da-DK" dirty="0"/>
            </a:br>
            <a:r>
              <a:rPr lang="da-DK" dirty="0"/>
              <a:t>	312 positive</a:t>
            </a:r>
            <a:br>
              <a:rPr lang="da-DK" dirty="0"/>
            </a:br>
            <a:r>
              <a:rPr lang="da-DK" dirty="0"/>
              <a:t>	269 efter-</a:t>
            </a:r>
            <a:r>
              <a:rPr lang="da-DK" dirty="0" err="1"/>
              <a:t>checket</a:t>
            </a:r>
            <a:r>
              <a:rPr lang="da-DK" dirty="0"/>
              <a:t> med PCR-test</a:t>
            </a:r>
            <a:br>
              <a:rPr lang="da-DK" dirty="0"/>
            </a:br>
            <a:r>
              <a:rPr lang="da-DK" dirty="0"/>
              <a:t>	Heraf, 151 PCR-positive og 118 PCR-negative</a:t>
            </a:r>
          </a:p>
          <a:p>
            <a:pPr marL="0" indent="0">
              <a:buNone/>
            </a:pPr>
            <a:br>
              <a:rPr lang="da-DK" dirty="0"/>
            </a:br>
            <a:r>
              <a:rPr lang="da-DK" dirty="0"/>
              <a:t>17. januar, 2022:</a:t>
            </a:r>
          </a:p>
          <a:p>
            <a:pPr marL="0" indent="0">
              <a:buNone/>
            </a:pPr>
            <a:r>
              <a:rPr lang="da-DK" dirty="0"/>
              <a:t>	273.730 antigentests</a:t>
            </a:r>
            <a:br>
              <a:rPr lang="da-DK" dirty="0"/>
            </a:br>
            <a:r>
              <a:rPr lang="da-DK" dirty="0"/>
              <a:t>	11.766 positive</a:t>
            </a:r>
            <a:br>
              <a:rPr lang="da-DK" dirty="0"/>
            </a:br>
            <a:r>
              <a:rPr lang="da-DK" dirty="0"/>
              <a:t>	9.601 efter-</a:t>
            </a:r>
            <a:r>
              <a:rPr lang="da-DK" dirty="0" err="1"/>
              <a:t>checket</a:t>
            </a:r>
            <a:r>
              <a:rPr lang="da-DK" dirty="0"/>
              <a:t> med PCR-test</a:t>
            </a:r>
            <a:br>
              <a:rPr lang="da-DK" dirty="0"/>
            </a:br>
            <a:r>
              <a:rPr lang="da-DK" dirty="0"/>
              <a:t>	Heraf, 8.768 PCR-positive og 833 PCR-negative</a:t>
            </a:r>
            <a:br>
              <a:rPr lang="da-DK" dirty="0"/>
            </a:br>
            <a:r>
              <a:rPr lang="da-DK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3118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17C0C0D-A4D5-6E73-575D-00E693BF6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27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3BD226D-D530-858E-745F-4D50526AD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D61B-65B0-1960-2FE5-A01092A2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PandemiX centeret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929F0AF-0A08-0833-3140-BC5C3CDE1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1056"/>
            <a:ext cx="12192000" cy="324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Carlsberg Foundation announces 500m DKK impact investment ...">
            <a:extLst>
              <a:ext uri="{FF2B5EF4-FFF2-40B4-BE49-F238E27FC236}">
                <a16:creationId xmlns:a16="http://schemas.microsoft.com/office/drawing/2014/main" id="{0361339A-D938-6BFF-3A66-861A6AA2B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10" y="5537006"/>
            <a:ext cx="2199229" cy="7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dependent Research Fund">
            <a:extLst>
              <a:ext uri="{FF2B5EF4-FFF2-40B4-BE49-F238E27FC236}">
                <a16:creationId xmlns:a16="http://schemas.microsoft.com/office/drawing/2014/main" id="{8883CF2E-6655-DEBC-77AA-4FA86D54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939" y="5537007"/>
            <a:ext cx="2148757" cy="74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D93077B-483A-66BE-5DA3-A6EAFFA36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17" b="12017"/>
          <a:stretch/>
        </p:blipFill>
        <p:spPr bwMode="auto">
          <a:xfrm>
            <a:off x="9716697" y="5537009"/>
            <a:ext cx="1771760" cy="74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e Lundbeck Foundation">
            <a:extLst>
              <a:ext uri="{FF2B5EF4-FFF2-40B4-BE49-F238E27FC236}">
                <a16:creationId xmlns:a16="http://schemas.microsoft.com/office/drawing/2014/main" id="{CD17C31F-7280-16BF-E9A7-8BFA4CEEB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79" y="5534719"/>
            <a:ext cx="750023" cy="7500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34AF9DB5-4593-07E8-F640-B9FEEF36E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2" y="5328880"/>
            <a:ext cx="2762734" cy="11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54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70C92A4-5EF9-5012-914F-08E7C35BE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39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CFA6-EB5C-8B8E-4382-8F95511C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Falsk positiv?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A62752-53B1-186D-60D2-0113D73BCA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da-DK" dirty="0"/>
                  <a:t>12. April, 2021:</a:t>
                </a:r>
                <a:br>
                  <a:rPr lang="da-DK" dirty="0"/>
                </a:br>
                <a:r>
                  <a:rPr lang="da-DK" dirty="0"/>
                  <a:t>	269 efter-</a:t>
                </a:r>
                <a:r>
                  <a:rPr lang="da-DK" dirty="0" err="1"/>
                  <a:t>checket</a:t>
                </a:r>
                <a:r>
                  <a:rPr lang="da-DK" dirty="0"/>
                  <a:t> med PCR-test</a:t>
                </a:r>
                <a:br>
                  <a:rPr lang="da-DK" dirty="0"/>
                </a:br>
                <a:r>
                  <a:rPr lang="da-DK" dirty="0"/>
                  <a:t>	Heraf, 151 PCR-positive og 118 PCR-negative</a:t>
                </a:r>
              </a:p>
              <a:p>
                <a:pPr marL="0" indent="0">
                  <a:buNone/>
                </a:pPr>
                <a:br>
                  <a:rPr lang="da-DK" dirty="0"/>
                </a:br>
                <a:r>
                  <a:rPr lang="da-DK" dirty="0"/>
                  <a:t>	Sand positiv: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151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269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=56%</m:t>
                      </m:r>
                    </m:oMath>
                  </m:oMathPara>
                </a14:m>
                <a:endParaRPr lang="da-DK" dirty="0"/>
              </a:p>
              <a:p>
                <a:pPr marL="0" indent="0">
                  <a:buNone/>
                </a:pPr>
                <a:br>
                  <a:rPr lang="da-DK" dirty="0"/>
                </a:br>
                <a:r>
                  <a:rPr lang="da-DK" dirty="0"/>
                  <a:t>17. januar, 2022:</a:t>
                </a:r>
                <a:br>
                  <a:rPr lang="da-DK" dirty="0"/>
                </a:br>
                <a:r>
                  <a:rPr lang="da-DK" dirty="0"/>
                  <a:t>	9.601 efter-</a:t>
                </a:r>
                <a:r>
                  <a:rPr lang="da-DK" dirty="0" err="1"/>
                  <a:t>checket</a:t>
                </a:r>
                <a:r>
                  <a:rPr lang="da-DK" dirty="0"/>
                  <a:t> med PCR-test</a:t>
                </a:r>
                <a:br>
                  <a:rPr lang="da-DK" dirty="0"/>
                </a:br>
                <a:r>
                  <a:rPr lang="da-DK" dirty="0"/>
                  <a:t>	Heraf, 8.768 PCR-positive og 833 PCR-negative</a:t>
                </a:r>
              </a:p>
              <a:p>
                <a:pPr marL="0" indent="0">
                  <a:buNone/>
                </a:pPr>
                <a:br>
                  <a:rPr lang="da-DK" dirty="0"/>
                </a:br>
                <a:r>
                  <a:rPr lang="da-DK" dirty="0"/>
                  <a:t>	Sand positiv: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8768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9601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=91%</m:t>
                      </m:r>
                    </m:oMath>
                  </m:oMathPara>
                </a14:m>
                <a:br>
                  <a:rPr lang="da-DK" dirty="0"/>
                </a:br>
                <a:r>
                  <a:rPr lang="da-DK" dirty="0"/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A62752-53B1-186D-60D2-0113D73BC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2521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56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FF88EE4-8BFB-443C-FD5E-FD263237E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7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F554C60-041A-ECAD-F05F-14CCAA7C9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6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7A509EE-EE62-4615-8D7F-1AFEDB696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76250"/>
            <a:ext cx="12334875" cy="822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5EA0EEF8-4CB8-476E-BC25-A0E5258D3449}"/>
              </a:ext>
            </a:extLst>
          </p:cNvPr>
          <p:cNvSpPr txBox="1"/>
          <p:nvPr/>
        </p:nvSpPr>
        <p:spPr>
          <a:xfrm>
            <a:off x="4002246" y="969237"/>
            <a:ext cx="418750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0" b="1" i="0" dirty="0">
                <a:solidFill>
                  <a:schemeClr val="bg1"/>
                </a:solidFill>
                <a:effectLst/>
                <a:latin typeface="The Wave"/>
              </a:rPr>
              <a:t>Spørgsmål?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199744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FB81BD-3F45-E5D4-F1A3-D3374CEFDB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" name="Rektangel 3"/>
          <p:cNvSpPr/>
          <p:nvPr/>
        </p:nvSpPr>
        <p:spPr>
          <a:xfrm>
            <a:off x="7426038" y="2669949"/>
            <a:ext cx="44200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3600" dirty="0"/>
              <a:t>Læs mere: </a:t>
            </a:r>
          </a:p>
          <a:p>
            <a:pPr algn="ctr"/>
            <a:r>
              <a:rPr lang="da-DK" sz="3600" b="1" dirty="0">
                <a:hlinkClick r:id="rId3"/>
              </a:rPr>
              <a:t>RUC.dk/SRP-SOP</a:t>
            </a:r>
            <a:r>
              <a:rPr lang="da-DK" sz="3600" dirty="0"/>
              <a:t> </a:t>
            </a:r>
          </a:p>
        </p:txBody>
      </p:sp>
      <p:pic>
        <p:nvPicPr>
          <p:cNvPr id="6" name="Billede 5"/>
          <p:cNvPicPr>
            <a:picLocks noChangeAspect="1"/>
          </p:cNvPicPr>
          <p:nvPr/>
        </p:nvPicPr>
        <p:blipFill rotWithShape="1">
          <a:blip r:embed="rId4"/>
          <a:srcRect l="64543"/>
          <a:stretch/>
        </p:blipFill>
        <p:spPr>
          <a:xfrm>
            <a:off x="7520683" y="0"/>
            <a:ext cx="4028180" cy="1065071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14E12A96-74E3-4AA4-9E55-C887BA7BDD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47" t="17258" r="10706" b="53645"/>
          <a:stretch/>
        </p:blipFill>
        <p:spPr>
          <a:xfrm>
            <a:off x="383546" y="763571"/>
            <a:ext cx="6758397" cy="2506542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5C6D0D3E-0026-4ABE-93C5-178A9EDCF7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235" t="39138" r="8942" b="37515"/>
          <a:stretch/>
        </p:blipFill>
        <p:spPr>
          <a:xfrm>
            <a:off x="667908" y="3356655"/>
            <a:ext cx="5841403" cy="1616038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ED71B66-A9DA-4DD3-851E-54EFD0DB6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034" y="6091788"/>
            <a:ext cx="1100419" cy="45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8145E009-9217-2E98-EFE9-9D7373CC17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722" t="57734" r="18582" b="27437"/>
          <a:stretch/>
        </p:blipFill>
        <p:spPr>
          <a:xfrm>
            <a:off x="472254" y="4972693"/>
            <a:ext cx="4767413" cy="13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17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68322D1-499F-E093-CCA5-FCA37357FB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F184D12-9DC7-8580-732D-7BCA921EE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242" y="118144"/>
            <a:ext cx="1479012" cy="61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FEBBD-7A4C-DA03-350C-97740906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2" y="426271"/>
            <a:ext cx="4505798" cy="4352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6B43DD-595F-0EC6-A4F9-33A77EB3DE4C}"/>
              </a:ext>
            </a:extLst>
          </p:cNvPr>
          <p:cNvSpPr txBox="1"/>
          <p:nvPr/>
        </p:nvSpPr>
        <p:spPr>
          <a:xfrm>
            <a:off x="5310535" y="964870"/>
            <a:ext cx="607587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6000" b="1" dirty="0"/>
              <a:t>Se også:</a:t>
            </a:r>
            <a:br>
              <a:rPr lang="da-DK" sz="11500" b="1" dirty="0"/>
            </a:br>
            <a:r>
              <a:rPr lang="da-DK" sz="5400" b="1" dirty="0">
                <a:hlinkClick r:id="rId4"/>
              </a:rPr>
              <a:t>ruc.dk/til-gymnasier</a:t>
            </a:r>
            <a:r>
              <a:rPr lang="da-DK" sz="5400" b="1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757FA8-A38C-7B4C-4454-570F8ADC4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341" y="3931200"/>
            <a:ext cx="3565282" cy="27232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DDE7C0-76B0-37A6-6734-7CC10925E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827" y="3479400"/>
            <a:ext cx="3538320" cy="21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94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0065-86F6-764E-C053-EC8EAAAE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5163"/>
            <a:ext cx="9144000" cy="2387600"/>
          </a:xfrm>
        </p:spPr>
        <p:txBody>
          <a:bodyPr anchor="b">
            <a:normAutofit/>
          </a:bodyPr>
          <a:lstStyle/>
          <a:p>
            <a:r>
              <a:rPr lang="da-DK" sz="8000" b="1" dirty="0"/>
              <a:t>PandemiX centeret </a:t>
            </a:r>
            <a:br>
              <a:rPr lang="da-DK" sz="8000" b="1" dirty="0"/>
            </a:br>
            <a:r>
              <a:rPr lang="da-DK" sz="4400" b="1" dirty="0"/>
              <a:t>Roskilde Universitet</a:t>
            </a:r>
            <a:endParaRPr lang="da-DK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E2D410-DE74-324C-C3A4-94FF8CF0C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600" y="3717904"/>
            <a:ext cx="2372222" cy="19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DCFEFF0-5DA7-66B5-8275-D47F2E0B6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880" y="4153048"/>
            <a:ext cx="2636774" cy="109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045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862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57BC-0115-B50A-94C7-615827F1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974715"/>
          </a:xfrm>
        </p:spPr>
        <p:txBody>
          <a:bodyPr>
            <a:normAutofit/>
          </a:bodyPr>
          <a:lstStyle/>
          <a:p>
            <a:pPr algn="ctr"/>
            <a:r>
              <a:rPr lang="da-DK" sz="7200" b="1" dirty="0"/>
              <a:t>Ekstra slides</a:t>
            </a:r>
          </a:p>
        </p:txBody>
      </p:sp>
    </p:spTree>
    <p:extLst>
      <p:ext uri="{BB962C8B-B14F-4D97-AF65-F5344CB8AC3E}">
        <p14:creationId xmlns:p14="http://schemas.microsoft.com/office/powerpoint/2010/main" val="368717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3373934-65B7-8134-C5E0-633EE6C5F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58" y="1234082"/>
            <a:ext cx="2251545" cy="20148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BC9F50-16F6-ED76-C241-5D6FF2B3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396" y="4222546"/>
            <a:ext cx="2278807" cy="20148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67DC45-8BE4-5893-7299-A724BDCD5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799" y="1234082"/>
            <a:ext cx="2266737" cy="20148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294DB5-BDF0-514F-0AB2-8F5E2F6AE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167" y="4222546"/>
            <a:ext cx="2272369" cy="20148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99E304-0AF1-17DD-502D-4F173ACAB9BB}"/>
              </a:ext>
            </a:extLst>
          </p:cNvPr>
          <p:cNvSpPr txBox="1"/>
          <p:nvPr/>
        </p:nvSpPr>
        <p:spPr>
          <a:xfrm>
            <a:off x="318499" y="1641355"/>
            <a:ext cx="225154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a-DK" sz="2400" b="1" dirty="0"/>
              <a:t>Modellering af smitsomme sygdomme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C23A06-8AAE-D22F-4B0B-BC0097F6B77B}"/>
              </a:ext>
            </a:extLst>
          </p:cNvPr>
          <p:cNvSpPr txBox="1"/>
          <p:nvPr/>
        </p:nvSpPr>
        <p:spPr>
          <a:xfrm>
            <a:off x="689873" y="4897878"/>
            <a:ext cx="188017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da-DK" sz="2400" b="1" dirty="0"/>
              <a:t>Klinisk forskning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D1B586-AE3B-A494-8252-BBE072E06115}"/>
              </a:ext>
            </a:extLst>
          </p:cNvPr>
          <p:cNvSpPr txBox="1"/>
          <p:nvPr/>
        </p:nvSpPr>
        <p:spPr>
          <a:xfrm>
            <a:off x="9580961" y="1826020"/>
            <a:ext cx="188017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a-DK" sz="2400" b="1" dirty="0"/>
              <a:t>Historisk epidemiologi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9B58E8-D66E-E7F3-905A-C07C4B4D3CD2}"/>
              </a:ext>
            </a:extLst>
          </p:cNvPr>
          <p:cNvSpPr txBox="1"/>
          <p:nvPr/>
        </p:nvSpPr>
        <p:spPr>
          <a:xfrm>
            <a:off x="9580961" y="4999151"/>
            <a:ext cx="21541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a-DK" sz="2400" b="1" dirty="0"/>
              <a:t>Bioinformatik</a:t>
            </a:r>
          </a:p>
        </p:txBody>
      </p:sp>
    </p:spTree>
    <p:extLst>
      <p:ext uri="{BB962C8B-B14F-4D97-AF65-F5344CB8AC3E}">
        <p14:creationId xmlns:p14="http://schemas.microsoft.com/office/powerpoint/2010/main" val="1110163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57BC-0115-B50A-94C7-615827F1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97471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7200" b="1" dirty="0"/>
              <a:t>Overgangen </a:t>
            </a:r>
            <a:br>
              <a:rPr lang="da-DK" sz="7200" b="1" dirty="0"/>
            </a:br>
            <a:r>
              <a:rPr lang="da-DK" sz="7200" b="1" dirty="0"/>
              <a:t>fra én variant </a:t>
            </a:r>
            <a:br>
              <a:rPr lang="da-DK" sz="7200" b="1" dirty="0"/>
            </a:br>
            <a:r>
              <a:rPr lang="da-DK" sz="7200" b="1" dirty="0"/>
              <a:t>til en anden</a:t>
            </a:r>
            <a:br>
              <a:rPr lang="da-DK" sz="7200" b="1" dirty="0"/>
            </a:br>
            <a:br>
              <a:rPr lang="da-DK" sz="7200" b="1" dirty="0"/>
            </a:br>
            <a:r>
              <a:rPr lang="da-DK" sz="5400" dirty="0"/>
              <a:t>Kan man lære noget om en ny variant allerede inden den har overtaget?</a:t>
            </a:r>
            <a:endParaRPr lang="da-DK" sz="7200" b="1" dirty="0"/>
          </a:p>
        </p:txBody>
      </p:sp>
    </p:spTree>
    <p:extLst>
      <p:ext uri="{BB962C8B-B14F-4D97-AF65-F5344CB8AC3E}">
        <p14:creationId xmlns:p14="http://schemas.microsoft.com/office/powerpoint/2010/main" val="3593330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6502CFC-23E6-A8F9-847B-C07E4E856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23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4">
            <a:extLst>
              <a:ext uri="{FF2B5EF4-FFF2-40B4-BE49-F238E27FC236}">
                <a16:creationId xmlns:a16="http://schemas.microsoft.com/office/drawing/2014/main" id="{932637AD-8A98-EB7E-53E4-F80EFE86A462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7224106" y="3429000"/>
            <a:ext cx="1490750" cy="12700"/>
          </a:xfrm>
          <a:prstGeom prst="bentConnector3">
            <a:avLst>
              <a:gd name="adj1" fmla="val -32528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Elbow Connector 9">
            <a:extLst>
              <a:ext uri="{FF2B5EF4-FFF2-40B4-BE49-F238E27FC236}">
                <a16:creationId xmlns:a16="http://schemas.microsoft.com/office/drawing/2014/main" id="{F38144F3-2EE3-7A2F-237E-0AC91C7B3D26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439044" y="3429000"/>
            <a:ext cx="1490750" cy="12700"/>
          </a:xfrm>
          <a:prstGeom prst="bentConnector3">
            <a:avLst>
              <a:gd name="adj1" fmla="val -7435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4ADB212F-DE8E-1EC1-FAFD-46B46CF5D522}"/>
              </a:ext>
            </a:extLst>
          </p:cNvPr>
          <p:cNvSpPr/>
          <p:nvPr/>
        </p:nvSpPr>
        <p:spPr>
          <a:xfrm>
            <a:off x="1144732" y="2921144"/>
            <a:ext cx="2294312" cy="1015712"/>
          </a:xfrm>
          <a:prstGeom prst="roundRect">
            <a:avLst/>
          </a:prstGeom>
          <a:solidFill>
            <a:srgbClr val="71FF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Modtagelige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1BAA426C-5344-DA11-4EEE-038A97F081C9}"/>
              </a:ext>
            </a:extLst>
          </p:cNvPr>
          <p:cNvSpPr/>
          <p:nvPr/>
        </p:nvSpPr>
        <p:spPr>
          <a:xfrm>
            <a:off x="4929794" y="2921144"/>
            <a:ext cx="2294312" cy="1015712"/>
          </a:xfrm>
          <a:prstGeom prst="roundRect">
            <a:avLst/>
          </a:prstGeom>
          <a:solidFill>
            <a:srgbClr val="FF6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Inficerede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8">
            <a:extLst>
              <a:ext uri="{FF2B5EF4-FFF2-40B4-BE49-F238E27FC236}">
                <a16:creationId xmlns:a16="http://schemas.microsoft.com/office/drawing/2014/main" id="{EC08E5B6-1A79-C884-CC88-2D381F7A46AC}"/>
              </a:ext>
            </a:extLst>
          </p:cNvPr>
          <p:cNvSpPr/>
          <p:nvPr/>
        </p:nvSpPr>
        <p:spPr>
          <a:xfrm>
            <a:off x="8714856" y="2921144"/>
            <a:ext cx="2294312" cy="1015712"/>
          </a:xfrm>
          <a:prstGeom prst="roundRect">
            <a:avLst/>
          </a:prstGeom>
          <a:solidFill>
            <a:srgbClr val="FF65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Immune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C4AF1B-0D99-1601-6652-D0F0EEEE77E6}"/>
              </a:ext>
            </a:extLst>
          </p:cNvPr>
          <p:cNvSpPr txBox="1"/>
          <p:nvPr/>
        </p:nvSpPr>
        <p:spPr>
          <a:xfrm>
            <a:off x="3594215" y="3045025"/>
            <a:ext cx="1180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Smitte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96CF7-8B75-60F0-E55E-3BDEA3203189}"/>
              </a:ext>
            </a:extLst>
          </p:cNvPr>
          <p:cNvSpPr txBox="1"/>
          <p:nvPr/>
        </p:nvSpPr>
        <p:spPr>
          <a:xfrm>
            <a:off x="7301691" y="2829582"/>
            <a:ext cx="1335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Overstået sygdomsforløb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8" name="Elbow Connector 10">
            <a:extLst>
              <a:ext uri="{FF2B5EF4-FFF2-40B4-BE49-F238E27FC236}">
                <a16:creationId xmlns:a16="http://schemas.microsoft.com/office/drawing/2014/main" id="{754C8BAE-8E6E-1D25-7EFC-AD59B3C5DD53}"/>
              </a:ext>
            </a:extLst>
          </p:cNvPr>
          <p:cNvCxnSpPr>
            <a:stCxn id="14" idx="2"/>
          </p:cNvCxnSpPr>
          <p:nvPr/>
        </p:nvCxnSpPr>
        <p:spPr>
          <a:xfrm rot="5400000" flipH="1">
            <a:off x="5011780" y="2871686"/>
            <a:ext cx="237808" cy="1892532"/>
          </a:xfrm>
          <a:prstGeom prst="bentConnector4">
            <a:avLst>
              <a:gd name="adj1" fmla="val -96128"/>
              <a:gd name="adj2" fmla="val 100103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58357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B7E86F5-2DDA-450A-DD0E-76DF30EC70E8}"/>
              </a:ext>
            </a:extLst>
          </p:cNvPr>
          <p:cNvSpPr/>
          <p:nvPr/>
        </p:nvSpPr>
        <p:spPr>
          <a:xfrm>
            <a:off x="1163783" y="2921144"/>
            <a:ext cx="2294312" cy="1015712"/>
          </a:xfrm>
          <a:prstGeom prst="roundRect">
            <a:avLst/>
          </a:prstGeom>
          <a:solidFill>
            <a:srgbClr val="71FF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Modtagelige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C382E36A-AAD1-CDDF-661D-9E179523E5A7}"/>
              </a:ext>
            </a:extLst>
          </p:cNvPr>
          <p:cNvSpPr/>
          <p:nvPr/>
        </p:nvSpPr>
        <p:spPr>
          <a:xfrm>
            <a:off x="4948844" y="4353669"/>
            <a:ext cx="2294312" cy="1015712"/>
          </a:xfrm>
          <a:prstGeom prst="roundRect">
            <a:avLst/>
          </a:prstGeom>
          <a:solidFill>
            <a:srgbClr val="FFB34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Inficerede</a:t>
            </a:r>
            <a:b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da-DK" i="1" kern="0" dirty="0">
                <a:solidFill>
                  <a:prstClr val="black"/>
                </a:solidFill>
                <a:latin typeface="Calibri" panose="020F0502020204030204"/>
              </a:rPr>
              <a:t>Variant 2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AFDD06E9-3951-B9CF-216D-ABFA1FDCBCFB}"/>
              </a:ext>
            </a:extLst>
          </p:cNvPr>
          <p:cNvSpPr/>
          <p:nvPr/>
        </p:nvSpPr>
        <p:spPr>
          <a:xfrm>
            <a:off x="8733906" y="2921144"/>
            <a:ext cx="2294312" cy="1015712"/>
          </a:xfrm>
          <a:prstGeom prst="roundRect">
            <a:avLst/>
          </a:prstGeom>
          <a:solidFill>
            <a:srgbClr val="FF65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Immune</a:t>
            </a:r>
            <a:b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a-DK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 begge varianter</a:t>
            </a: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4F458-97A9-9AFC-F5CE-AAFF2F35AD26}"/>
              </a:ext>
            </a:extLst>
          </p:cNvPr>
          <p:cNvSpPr txBox="1"/>
          <p:nvPr/>
        </p:nvSpPr>
        <p:spPr>
          <a:xfrm>
            <a:off x="3915121" y="4456552"/>
            <a:ext cx="1180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Smitte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145E2-70E8-C314-9B34-FF203D97F0A2}"/>
              </a:ext>
            </a:extLst>
          </p:cNvPr>
          <p:cNvSpPr txBox="1"/>
          <p:nvPr/>
        </p:nvSpPr>
        <p:spPr>
          <a:xfrm>
            <a:off x="7874230" y="4264411"/>
            <a:ext cx="1335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Overstået sygdomsforløb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211B4905-97A0-6915-D698-987E6CD38F04}"/>
              </a:ext>
            </a:extLst>
          </p:cNvPr>
          <p:cNvCxnSpPr>
            <a:cxnSpLocks/>
            <a:stCxn id="7" idx="2"/>
          </p:cNvCxnSpPr>
          <p:nvPr/>
        </p:nvCxnSpPr>
        <p:spPr>
          <a:xfrm rot="5400000" flipH="1">
            <a:off x="5135993" y="4409374"/>
            <a:ext cx="329340" cy="1590675"/>
          </a:xfrm>
          <a:prstGeom prst="bentConnector4">
            <a:avLst>
              <a:gd name="adj1" fmla="val -69412"/>
              <a:gd name="adj2" fmla="val 100430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F6F710B0-57DC-7F3A-D08A-EB78E5748F09}"/>
              </a:ext>
            </a:extLst>
          </p:cNvPr>
          <p:cNvSpPr/>
          <p:nvPr/>
        </p:nvSpPr>
        <p:spPr>
          <a:xfrm>
            <a:off x="4948844" y="1488619"/>
            <a:ext cx="2294312" cy="1015712"/>
          </a:xfrm>
          <a:prstGeom prst="roundRect">
            <a:avLst/>
          </a:prstGeom>
          <a:solidFill>
            <a:srgbClr val="FF69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Inficerede</a:t>
            </a:r>
            <a:br>
              <a:rPr kumimoji="0" lang="da-DK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a-DK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Variant 1</a:t>
            </a:r>
            <a:endParaRPr kumimoji="0" lang="en-US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63C6729F-9153-94BE-0E98-85E80C82201D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5124222" y="869721"/>
            <a:ext cx="352881" cy="1590675"/>
          </a:xfrm>
          <a:prstGeom prst="bentConnector4">
            <a:avLst>
              <a:gd name="adj1" fmla="val -64781"/>
              <a:gd name="adj2" fmla="val 99831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Elbow Connector 10">
            <a:extLst>
              <a:ext uri="{FF2B5EF4-FFF2-40B4-BE49-F238E27FC236}">
                <a16:creationId xmlns:a16="http://schemas.microsoft.com/office/drawing/2014/main" id="{AEE0811F-3B32-5B1B-AC7F-DCAE5E05B9BA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458095" y="1996475"/>
            <a:ext cx="1490749" cy="1194228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8" name="Elbow Connector 10">
            <a:extLst>
              <a:ext uri="{FF2B5EF4-FFF2-40B4-BE49-F238E27FC236}">
                <a16:creationId xmlns:a16="http://schemas.microsoft.com/office/drawing/2014/main" id="{5AE903A1-B0B6-0BBE-0A40-937159B9002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58095" y="3667297"/>
            <a:ext cx="1490749" cy="1194228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4F31BA6-A991-E9FF-30A1-47E88991794A}"/>
              </a:ext>
            </a:extLst>
          </p:cNvPr>
          <p:cNvSpPr txBox="1"/>
          <p:nvPr/>
        </p:nvSpPr>
        <p:spPr>
          <a:xfrm>
            <a:off x="3915121" y="2117211"/>
            <a:ext cx="1180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Smitte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46" name="Elbow Connector 10">
            <a:extLst>
              <a:ext uri="{FF2B5EF4-FFF2-40B4-BE49-F238E27FC236}">
                <a16:creationId xmlns:a16="http://schemas.microsoft.com/office/drawing/2014/main" id="{24C04296-09EE-94A2-D93D-89BB57B5AB6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243156" y="1996475"/>
            <a:ext cx="1490749" cy="1176538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Elbow Connector 10">
            <a:extLst>
              <a:ext uri="{FF2B5EF4-FFF2-40B4-BE49-F238E27FC236}">
                <a16:creationId xmlns:a16="http://schemas.microsoft.com/office/drawing/2014/main" id="{B8750979-F8C7-6176-5BC0-559D7A4A3F9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7243156" y="3667297"/>
            <a:ext cx="1490749" cy="1194228"/>
          </a:xfrm>
          <a:prstGeom prst="bentConnector3">
            <a:avLst>
              <a:gd name="adj1" fmla="val 50000"/>
            </a:avLst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9725B1B-F00B-00AB-E4DA-CABA0A96CC58}"/>
              </a:ext>
            </a:extLst>
          </p:cNvPr>
          <p:cNvSpPr txBox="1"/>
          <p:nvPr/>
        </p:nvSpPr>
        <p:spPr>
          <a:xfrm>
            <a:off x="7874229" y="2160922"/>
            <a:ext cx="1335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Overstået sygdomsforløb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4810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00700" y="1240372"/>
                <a:ext cx="6305550" cy="5218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f>
                        <m:f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sSub>
                            <m:sSub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num>
                        <m:den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f>
                        <m:f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  <m:sSub>
                            <m:sSubPr>
                              <m:ctrlPr>
                                <a:rPr lang="da-DK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num>
                        <m:den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da-DK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num>
                        <m:den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f>
                        <m:f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  <m:sSub>
                            <m:sSubPr>
                              <m:ctrlPr>
                                <a:rPr lang="da-DK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num>
                        <m:den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da-DK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3200" b="1" i="1">
                          <a:latin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da-DK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num>
                        <m:den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32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f>
                        <m:f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𝑺</m:t>
                          </m:r>
                          <m:sSub>
                            <m:sSubPr>
                              <m:ctrlPr>
                                <a:rPr lang="da-DK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num>
                        <m:den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da-DK" sz="32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3200" b="1" i="1">
                          <a:latin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𝒅𝑹</m:t>
                          </m:r>
                        </m:num>
                        <m:den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𝜸</m:t>
                      </m:r>
                      <m:sSub>
                        <m:sSub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700" y="1240372"/>
                <a:ext cx="6305550" cy="52188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DA08C3-18C2-5921-6C47-CD5C60A6CB8C}"/>
                  </a:ext>
                </a:extLst>
              </p:cNvPr>
              <p:cNvSpPr txBox="1"/>
              <p:nvPr/>
            </p:nvSpPr>
            <p:spPr>
              <a:xfrm>
                <a:off x="1017691" y="2340865"/>
                <a:ext cx="3054928" cy="2843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𝒅𝑺</m:t>
                          </m:r>
                        </m:num>
                        <m:den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  <m:f>
                        <m:fPr>
                          <m:ctrlPr>
                            <a:rPr lang="da-DK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𝑺𝑰</m:t>
                          </m:r>
                        </m:num>
                        <m:den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𝒅𝑰</m:t>
                          </m:r>
                        </m:num>
                        <m:den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𝜷</m:t>
                      </m:r>
                      <m:f>
                        <m:fPr>
                          <m:ctrlPr>
                            <a:rPr lang="da-DK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𝑺𝑰</m:t>
                          </m:r>
                        </m:num>
                        <m:den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  <m:oMath xmlns:m="http://schemas.openxmlformats.org/officeDocument/2006/math"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𝒅𝑹</m:t>
                          </m:r>
                        </m:num>
                        <m:den>
                          <m:r>
                            <a:rPr lang="da-DK" sz="2400" b="1" i="1" smtClean="0"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da-DK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1DA08C3-18C2-5921-6C47-CD5C60A6C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691" y="2340865"/>
                <a:ext cx="3054928" cy="2843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7C9133F9-CB50-7A5E-A138-05995FB46E1E}"/>
              </a:ext>
            </a:extLst>
          </p:cNvPr>
          <p:cNvSpPr/>
          <p:nvPr/>
        </p:nvSpPr>
        <p:spPr>
          <a:xfrm>
            <a:off x="4404480" y="3008195"/>
            <a:ext cx="864358" cy="8416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190889-A353-8AE9-CC57-EA04124D5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840" y="1514892"/>
            <a:ext cx="2654989" cy="5315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52FCA0-8E29-00B7-E8DA-E9345F037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439" y="0"/>
            <a:ext cx="2178072" cy="10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57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40A210-ED72-7B63-7A89-77265965122E}"/>
                  </a:ext>
                </a:extLst>
              </p:cNvPr>
              <p:cNvSpPr txBox="1"/>
              <p:nvPr/>
            </p:nvSpPr>
            <p:spPr>
              <a:xfrm>
                <a:off x="-1155700" y="1931621"/>
                <a:ext cx="6305550" cy="2935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da-DK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a-DK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a-DK" b="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a-DK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da-DK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da-DK" b="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b="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da-D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40A210-ED72-7B63-7A89-772659651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55700" y="1931621"/>
                <a:ext cx="6305550" cy="29354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67ED13-91E2-435B-2BD5-94993E0A92E5}"/>
                  </a:ext>
                </a:extLst>
              </p:cNvPr>
              <p:cNvSpPr txBox="1"/>
              <p:nvPr/>
            </p:nvSpPr>
            <p:spPr>
              <a:xfrm>
                <a:off x="4394200" y="1635592"/>
                <a:ext cx="7416800" cy="35868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ℜ</m:t>
                          </m:r>
                        </m:e>
                        <m:sub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num>
                        <m:den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𝒐𝒈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ℜ</m:t>
                          </m:r>
                        </m:e>
                        <m:sub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num>
                        <m:den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ℜ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ℜ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e>
                      </m:d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da-DK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67ED13-91E2-435B-2BD5-94993E0A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200" y="1635592"/>
                <a:ext cx="7416800" cy="35868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778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6502CFC-23E6-A8F9-847B-C07E4E856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47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67ED13-91E2-435B-2BD5-94993E0A92E5}"/>
                  </a:ext>
                </a:extLst>
              </p:cNvPr>
              <p:cNvSpPr txBox="1"/>
              <p:nvPr/>
            </p:nvSpPr>
            <p:spPr>
              <a:xfrm>
                <a:off x="1409700" y="418400"/>
                <a:ext cx="9372600" cy="6021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ℜ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ℜ</m:t>
                              </m:r>
                            </m:e>
                            <m:sub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e>
                      </m:d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br>
                  <a:rPr lang="da-DK" sz="3200" b="1" dirty="0"/>
                </a:br>
                <a:br>
                  <a:rPr lang="da-DK" sz="3200" b="1" dirty="0"/>
                </a:br>
                <a:r>
                  <a:rPr lang="da-DK" sz="3200" dirty="0"/>
                  <a:t>Hældning hvor </a:t>
                </a:r>
                <a14:m>
                  <m:oMath xmlns:m="http://schemas.openxmlformats.org/officeDocument/2006/math">
                    <m:r>
                      <a:rPr lang="da-DK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sz="3200" b="0" i="1" smtClean="0">
                        <a:latin typeface="Cambria Math" panose="02040503050406030204" pitchFamily="18" charset="0"/>
                      </a:rPr>
                      <m:t>=50%</m:t>
                    </m:r>
                  </m:oMath>
                </a14:m>
                <a:r>
                  <a:rPr lang="da-DK" sz="3200" dirty="0"/>
                  <a:t> er</a:t>
                </a:r>
                <a:br>
                  <a:rPr lang="da-DK" sz="3200" b="1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𝜸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ℜ</m:t>
                              </m:r>
                            </m:e>
                            <m:sub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ℜ</m:t>
                              </m:r>
                            </m:e>
                            <m:sub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e>
                      </m:d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da-DK" sz="3200" dirty="0"/>
              </a:p>
              <a:p>
                <a:r>
                  <a:rPr lang="da-DK" sz="3200" dirty="0"/>
                  <a:t>Vi aflæser fra data-figuren at </a:t>
                </a:r>
                <a14:m>
                  <m:oMath xmlns:m="http://schemas.openxmlformats.org/officeDocument/2006/math">
                    <m:r>
                      <a:rPr lang="da-DK" sz="32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a-DK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3200" b="0" i="1" smtClean="0">
                            <a:latin typeface="Cambria Math" panose="02040503050406030204" pitchFamily="18" charset="0"/>
                          </a:rPr>
                          <m:t>28</m:t>
                        </m:r>
                      </m:den>
                    </m:f>
                  </m:oMath>
                </a14:m>
                <a:r>
                  <a:rPr lang="da-DK" sz="3200" dirty="0"/>
                  <a:t> dage og antager at </a:t>
                </a:r>
                <a14:m>
                  <m:oMath xmlns:m="http://schemas.openxmlformats.org/officeDocument/2006/math">
                    <m:r>
                      <a:rPr lang="da-DK" sz="32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a-DK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32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r>
                  <a:rPr lang="da-DK" sz="3200" dirty="0"/>
                  <a:t> dage.</a:t>
                </a:r>
              </a:p>
              <a:p>
                <a:r>
                  <a:rPr lang="da-DK" sz="3200" dirty="0"/>
                  <a:t>Så får vi 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ℜ</m:t>
                              </m:r>
                            </m:e>
                            <m:sub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a-DK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ℜ</m:t>
                              </m:r>
                            </m:e>
                            <m:sub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da-DK" sz="32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e>
                      </m:d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𝜸</m:t>
                          </m:r>
                        </m:den>
                      </m:f>
                      <m:r>
                        <a:rPr lang="da-DK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𝟐𝟖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da-DK" sz="3200" b="1" i="1" smtClean="0"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den>
                          </m:f>
                        </m:den>
                      </m:f>
                      <m:r>
                        <a:rPr lang="da-DK" sz="32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𝟐𝟖</m:t>
                          </m:r>
                        </m:den>
                      </m:f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a-DK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𝟐𝟖</m:t>
                          </m:r>
                        </m:num>
                        <m:den>
                          <m:r>
                            <a:rPr lang="da-DK" sz="3200" b="1" i="1" smtClean="0">
                              <a:latin typeface="Cambria Math" panose="02040503050406030204" pitchFamily="18" charset="0"/>
                            </a:rPr>
                            <m:t>𝟐𝟖</m:t>
                          </m:r>
                        </m:den>
                      </m:f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da-DK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67ED13-91E2-435B-2BD5-94993E0A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700" y="418400"/>
                <a:ext cx="9372600" cy="6021200"/>
              </a:xfrm>
              <a:prstGeom prst="rect">
                <a:avLst/>
              </a:prstGeom>
              <a:blipFill>
                <a:blip r:embed="rId2"/>
                <a:stretch>
                  <a:fillRect l="-1625" r="-1886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3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lede 15">
            <a:extLst>
              <a:ext uri="{FF2B5EF4-FFF2-40B4-BE49-F238E27FC236}">
                <a16:creationId xmlns:a16="http://schemas.microsoft.com/office/drawing/2014/main" id="{BA04C936-59EA-6D49-A603-976CDC7E9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8" t="12428" r="40327" b="24794"/>
          <a:stretch/>
        </p:blipFill>
        <p:spPr>
          <a:xfrm>
            <a:off x="8648895" y="3959343"/>
            <a:ext cx="2954709" cy="28185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5" name="Billede 4">
            <a:extLst>
              <a:ext uri="{FF2B5EF4-FFF2-40B4-BE49-F238E27FC236}">
                <a16:creationId xmlns:a16="http://schemas.microsoft.com/office/drawing/2014/main" id="{A09576EE-B8BB-5A93-D241-4E4F34F80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057" y="439608"/>
            <a:ext cx="3243275" cy="2474702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D46F99FD-F934-C6CE-3047-F97D96933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72" y="3482938"/>
            <a:ext cx="4781550" cy="3187700"/>
          </a:xfrm>
          <a:prstGeom prst="rect">
            <a:avLst/>
          </a:prstGeom>
        </p:spPr>
      </p:pic>
      <p:pic>
        <p:nvPicPr>
          <p:cNvPr id="19" name="Picture 2" descr="Historical Collection Home">
            <a:extLst>
              <a:ext uri="{FF2B5EF4-FFF2-40B4-BE49-F238E27FC236}">
                <a16:creationId xmlns:a16="http://schemas.microsoft.com/office/drawing/2014/main" id="{1CC78ACD-5E64-A79B-48E0-BF53CBE6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22" y="5189818"/>
            <a:ext cx="2282931" cy="148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1E351975-1CE6-BC5B-0ABD-65A73ED74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47" y="234080"/>
            <a:ext cx="3858159" cy="30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5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AD01F92E-378B-714A-E88F-A996C3A2A6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6045" y="698114"/>
            <a:ext cx="5182786" cy="5182786"/>
          </a:xfrm>
          <a:prstGeom prst="rect">
            <a:avLst/>
          </a:prstGeom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FB60F75E-4813-BCEC-AF84-837127DB4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544" y="102213"/>
            <a:ext cx="5598889" cy="35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1C0A644-6005-E2FE-3C47-C260748177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06" y="3976099"/>
            <a:ext cx="4297594" cy="28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3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21">
            <a:extLst>
              <a:ext uri="{FF2B5EF4-FFF2-40B4-BE49-F238E27FC236}">
                <a16:creationId xmlns:a16="http://schemas.microsoft.com/office/drawing/2014/main" id="{76EFF0DF-F541-2617-6699-F5392C2BBF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64602" r="-551" b="2343"/>
          <a:stretch/>
        </p:blipFill>
        <p:spPr>
          <a:xfrm>
            <a:off x="1271015" y="4971275"/>
            <a:ext cx="3425759" cy="1075146"/>
          </a:xfrm>
          <a:prstGeom prst="rect">
            <a:avLst/>
          </a:prstGeom>
        </p:spPr>
      </p:pic>
      <p:pic>
        <p:nvPicPr>
          <p:cNvPr id="6" name="Billede 7">
            <a:extLst>
              <a:ext uri="{FF2B5EF4-FFF2-40B4-BE49-F238E27FC236}">
                <a16:creationId xmlns:a16="http://schemas.microsoft.com/office/drawing/2014/main" id="{CE838A38-7628-A28E-DBDC-31BD86399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" r="709" b="66772"/>
          <a:stretch/>
        </p:blipFill>
        <p:spPr>
          <a:xfrm>
            <a:off x="7908493" y="5066084"/>
            <a:ext cx="3246036" cy="1034976"/>
          </a:xfrm>
          <a:prstGeom prst="rect">
            <a:avLst/>
          </a:prstGeom>
        </p:spPr>
      </p:pic>
      <p:pic>
        <p:nvPicPr>
          <p:cNvPr id="7" name="Billede 4">
            <a:extLst>
              <a:ext uri="{FF2B5EF4-FFF2-40B4-BE49-F238E27FC236}">
                <a16:creationId xmlns:a16="http://schemas.microsoft.com/office/drawing/2014/main" id="{9A516418-7C57-3E71-776D-03ED9D535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67"/>
          <a:stretch/>
        </p:blipFill>
        <p:spPr>
          <a:xfrm>
            <a:off x="1788694" y="1454921"/>
            <a:ext cx="4026567" cy="3595315"/>
          </a:xfrm>
          <a:prstGeom prst="rect">
            <a:avLst/>
          </a:prstGeom>
        </p:spPr>
      </p:pic>
      <p:pic>
        <p:nvPicPr>
          <p:cNvPr id="8" name="Billede 6">
            <a:extLst>
              <a:ext uri="{FF2B5EF4-FFF2-40B4-BE49-F238E27FC236}">
                <a16:creationId xmlns:a16="http://schemas.microsoft.com/office/drawing/2014/main" id="{FE4AB794-C345-D9C8-6EF3-06F8A94C46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857"/>
          <a:stretch/>
        </p:blipFill>
        <p:spPr>
          <a:xfrm>
            <a:off x="5940926" y="1413774"/>
            <a:ext cx="4013200" cy="3641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3C7D4-FB0A-1374-9917-CE9AE1B68F6E}"/>
              </a:ext>
            </a:extLst>
          </p:cNvPr>
          <p:cNvSpPr txBox="1"/>
          <p:nvPr/>
        </p:nvSpPr>
        <p:spPr>
          <a:xfrm>
            <a:off x="2912364" y="947551"/>
            <a:ext cx="1714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1918 Influenza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33C045-A3EC-ADE7-8761-6FBA5C809F25}"/>
              </a:ext>
            </a:extLst>
          </p:cNvPr>
          <p:cNvSpPr txBox="1"/>
          <p:nvPr/>
        </p:nvSpPr>
        <p:spPr>
          <a:xfrm>
            <a:off x="7324344" y="947551"/>
            <a:ext cx="140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SARS-CoV-2</a:t>
            </a:r>
          </a:p>
        </p:txBody>
      </p:sp>
      <p:pic>
        <p:nvPicPr>
          <p:cNvPr id="11" name="Billede 7">
            <a:extLst>
              <a:ext uri="{FF2B5EF4-FFF2-40B4-BE49-F238E27FC236}">
                <a16:creationId xmlns:a16="http://schemas.microsoft.com/office/drawing/2014/main" id="{90261276-B908-7274-A029-D9BB53765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80" b="33561"/>
          <a:stretch/>
        </p:blipFill>
        <p:spPr>
          <a:xfrm>
            <a:off x="4607872" y="5032011"/>
            <a:ext cx="3425759" cy="111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0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57BC-0115-B50A-94C7-615827F1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066155"/>
          </a:xfrm>
        </p:spPr>
        <p:txBody>
          <a:bodyPr>
            <a:normAutofit/>
          </a:bodyPr>
          <a:lstStyle/>
          <a:p>
            <a:pPr algn="ctr"/>
            <a:r>
              <a:rPr lang="da-DK" sz="7200" b="1" dirty="0"/>
              <a:t>Overdødelighed</a:t>
            </a:r>
            <a:br>
              <a:rPr lang="da-DK" sz="7200" b="1" dirty="0"/>
            </a:br>
            <a:br>
              <a:rPr lang="da-DK" sz="7200" b="1" dirty="0"/>
            </a:br>
            <a:r>
              <a:rPr lang="da-DK" dirty="0"/>
              <a:t>Hvor mange døde af COVID-19,</a:t>
            </a:r>
            <a:br>
              <a:rPr lang="da-DK" dirty="0"/>
            </a:br>
            <a:r>
              <a:rPr lang="da-DK" dirty="0"/>
              <a:t>og hvordan vurderer man det egentligt?</a:t>
            </a:r>
            <a:endParaRPr lang="da-DK" sz="7200" dirty="0"/>
          </a:p>
        </p:txBody>
      </p:sp>
    </p:spTree>
    <p:extLst>
      <p:ext uri="{BB962C8B-B14F-4D97-AF65-F5344CB8AC3E}">
        <p14:creationId xmlns:p14="http://schemas.microsoft.com/office/powerpoint/2010/main" val="387237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681</TotalTime>
  <Words>806</Words>
  <Application>Microsoft Office PowerPoint</Application>
  <PresentationFormat>Widescreen</PresentationFormat>
  <Paragraphs>120</Paragraphs>
  <Slides>57</Slides>
  <Notes>6</Notes>
  <HiddenSlides>4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Cambria Math</vt:lpstr>
      <vt:lpstr>The Wave</vt:lpstr>
      <vt:lpstr>Office Theme</vt:lpstr>
      <vt:lpstr>PowerPoint Presentation</vt:lpstr>
      <vt:lpstr>PandemiX centeret </vt:lpstr>
      <vt:lpstr>Epidemiologi?</vt:lpstr>
      <vt:lpstr>PandemiX centeret</vt:lpstr>
      <vt:lpstr>PowerPoint Presentation</vt:lpstr>
      <vt:lpstr>PowerPoint Presentation</vt:lpstr>
      <vt:lpstr>PowerPoint Presentation</vt:lpstr>
      <vt:lpstr>PowerPoint Presentation</vt:lpstr>
      <vt:lpstr>Overdødelighed  Hvor mange døde af COVID-19, og hvordan vurderer man det egentligt?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Matematisk modellering  Hvordan kan man matematisk beskrive hvordan et sygdomsudbrud udvikler sig?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Antigentest  Kan man vurdere hvor mange der er smittede i samfundet ved hjælp af antigentest</vt:lpstr>
      <vt:lpstr>Kvalitet af test</vt:lpstr>
      <vt:lpstr>Sandsynligheden for at en tilfældig person tester positiv?</vt:lpstr>
      <vt:lpstr>Eksempler</vt:lpstr>
      <vt:lpstr>PowerPoint Presentation</vt:lpstr>
      <vt:lpstr>PowerPoint Presentation</vt:lpstr>
      <vt:lpstr>PowerPoint Presentation</vt:lpstr>
      <vt:lpstr>Falsk positiv?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PandemiX centeret  Roskilde Universitet</vt:lpstr>
      <vt:lpstr>PowerPoint Presentation</vt:lpstr>
      <vt:lpstr>Ekstra slides</vt:lpstr>
      <vt:lpstr>Overgangen  fra én variant  til en anden  Kan man lære noget om en ny variant allerede inden den har overtaget?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PandemiX </dc:title>
  <dc:creator>Rasmus Kristoffer Pedersen</dc:creator>
  <cp:lastModifiedBy>Rasmus Kristoffer Pedersen</cp:lastModifiedBy>
  <cp:revision>96</cp:revision>
  <dcterms:created xsi:type="dcterms:W3CDTF">2022-08-26T08:42:10Z</dcterms:created>
  <dcterms:modified xsi:type="dcterms:W3CDTF">2022-09-28T06:47:31Z</dcterms:modified>
</cp:coreProperties>
</file>